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8"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5143500" type="screen16x9"/>
  <p:notesSz cx="6858000" cy="9144000"/>
  <p:embeddedFontLst>
    <p:embeddedFont>
      <p:font typeface="Maven Pro Medium" panose="00000600000000000000" pitchFamily="2" charset="0"/>
      <p:regular r:id="rId32"/>
      <p:bold r:id="rId33"/>
    </p:embeddedFont>
    <p:embeddedFont>
      <p:font typeface="Permanent Marker" panose="020B0604020202020204" charset="0"/>
      <p:regular r:id="rId34"/>
    </p:embeddedFont>
    <p:embeddedFont>
      <p:font typeface="Calibri" panose="020F0502020204030204" pitchFamily="34" charset="0"/>
      <p:regular r:id="rId35"/>
      <p:bold r:id="rId36"/>
      <p:italic r:id="rId37"/>
      <p:boldItalic r:id="rId38"/>
    </p:embeddedFont>
    <p:embeddedFont>
      <p:font typeface="Maven Pro" panose="00000500000000000000" pitchFamily="2" charset="0"/>
      <p:regular r:id="rId39"/>
      <p:bold r:id="rId40"/>
    </p:embeddedFont>
    <p:embeddedFont>
      <p:font typeface="Abel" panose="02000506030000020004" pitchFamily="2"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hmoHxGYd4nhMOQZ+2h+OaZg+fZw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3.fntdata"/><Relationship Id="rId42"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4190b8523b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4190b8523b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419720a5b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g419720a5b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419720a5b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419720a5b8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419720a5b8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g419720a5b8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419720a5b8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g419720a5b8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419720a5b8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2" name="Google Shape;252;g419720a5b8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ES"/>
              <a:t>First of all, I’d like to thank the organisers for the opportunity to share with you our project. FAIR4Health started on last December and we are looking forward to establish collaborations and synergies at any level with all EU initiatives dealing with FAIR data in the health domain. So in case you are involved in other similar initiatives, please don’t hesitate to contact me at the end of the session and I will put you in contact with the coordinators to set out potential collaborations.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ES">
                <a:solidFill>
                  <a:schemeClr val="dk1"/>
                </a:solidFill>
              </a:rPr>
              <a:t>FAIR4Health will design, develop and demonstrate 2 pathfinder use cases, in this case they will be innovative eHealth services based on FAIR data reuse.</a:t>
            </a:r>
            <a:endParaRPr>
              <a:solidFill>
                <a:schemeClr val="dk1"/>
              </a:solidFill>
            </a:endParaRPr>
          </a:p>
          <a:p>
            <a:pPr marL="0" lvl="0" indent="0" algn="l" rtl="0">
              <a:lnSpc>
                <a:spcPct val="100000"/>
              </a:lnSpc>
              <a:spcBef>
                <a:spcPts val="0"/>
              </a:spcBef>
              <a:spcAft>
                <a:spcPts val="0"/>
              </a:spcAft>
              <a:buSzPts val="1100"/>
              <a:buNone/>
            </a:pPr>
            <a:r>
              <a:rPr lang="es-ES">
                <a:solidFill>
                  <a:schemeClr val="dk1"/>
                </a:solidFill>
              </a:rPr>
              <a:t>The first one will address the feasibility for health researchers to work with FAIRified and federated datasets to support the discovery of disease onset triggers and disease association patterns in comorbid patients, and demonstrate the reproducibility of such research.</a:t>
            </a:r>
            <a:endParaRPr>
              <a:solidFill>
                <a:schemeClr val="dk1"/>
              </a:solidFill>
            </a:endParaRPr>
          </a:p>
          <a:p>
            <a:pPr marL="0" lvl="0" indent="0" algn="l" rtl="0">
              <a:lnSpc>
                <a:spcPct val="100000"/>
              </a:lnSpc>
              <a:spcBef>
                <a:spcPts val="0"/>
              </a:spcBef>
              <a:spcAft>
                <a:spcPts val="0"/>
              </a:spcAft>
              <a:buSzPts val="1100"/>
              <a:buNone/>
            </a:pPr>
            <a:r>
              <a:rPr lang="es-ES">
                <a:solidFill>
                  <a:schemeClr val="dk1"/>
                </a:solidFill>
              </a:rPr>
              <a:t>The second one will address the development of an innovative prediction service for 30-days readmission risk in complex chronic patients making use of a privacy preserving distributed data mining approach.</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 name="Google Shape;31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4190b8523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g4190b8523b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419720a5b8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6" name="Google Shape;356;g419720a5b8_0_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5" name="Google Shape;36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6" name="Google Shape;38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419720a5b8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2" name="Google Shape;412;g419720a5b8_0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419720a5b8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1" name="Google Shape;421;g419720a5b8_0_1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Clr>
                <a:schemeClr val="dk1"/>
              </a:buClr>
              <a:buSzPts val="1000"/>
              <a:buFont typeface="Maven Pro"/>
              <a:buAutoNum type="arabicPeriod"/>
            </a:pPr>
            <a:r>
              <a:rPr lang="es-ES" sz="1000">
                <a:solidFill>
                  <a:schemeClr val="dk1"/>
                </a:solidFill>
                <a:latin typeface="Maven Pro"/>
                <a:ea typeface="Maven Pro"/>
                <a:cs typeface="Maven Pro"/>
                <a:sym typeface="Maven Pro"/>
              </a:rPr>
              <a:t>To implement a FAIR/Open data policy implies </a:t>
            </a:r>
            <a:r>
              <a:rPr lang="es-ES" sz="1000" b="1">
                <a:solidFill>
                  <a:schemeClr val="dk1"/>
                </a:solidFill>
                <a:latin typeface="Maven Pro"/>
                <a:ea typeface="Maven Pro"/>
                <a:cs typeface="Maven Pro"/>
                <a:sym typeface="Maven Pro"/>
              </a:rPr>
              <a:t>to manage a complex change</a:t>
            </a:r>
            <a:r>
              <a:rPr lang="es-ES" sz="1000">
                <a:solidFill>
                  <a:schemeClr val="dk1"/>
                </a:solidFill>
                <a:latin typeface="Maven Pro"/>
                <a:ea typeface="Maven Pro"/>
                <a:cs typeface="Maven Pro"/>
                <a:sym typeface="Maven Pro"/>
              </a:rPr>
              <a:t>. The policy needs </a:t>
            </a:r>
            <a:r>
              <a:rPr lang="es-ES" sz="1000" b="1">
                <a:solidFill>
                  <a:schemeClr val="dk1"/>
                </a:solidFill>
                <a:latin typeface="Maven Pro"/>
                <a:ea typeface="Maven Pro"/>
                <a:cs typeface="Maven Pro"/>
                <a:sym typeface="Maven Pro"/>
              </a:rPr>
              <a:t>strategic vision</a:t>
            </a:r>
            <a:r>
              <a:rPr lang="es-ES" sz="1000">
                <a:solidFill>
                  <a:schemeClr val="dk1"/>
                </a:solidFill>
                <a:latin typeface="Maven Pro"/>
                <a:ea typeface="Maven Pro"/>
                <a:cs typeface="Maven Pro"/>
                <a:sym typeface="Maven Pro"/>
              </a:rPr>
              <a:t> and </a:t>
            </a:r>
            <a:r>
              <a:rPr lang="es-ES" sz="1000" b="1">
                <a:solidFill>
                  <a:schemeClr val="dk1"/>
                </a:solidFill>
                <a:latin typeface="Maven Pro"/>
                <a:ea typeface="Maven Pro"/>
                <a:cs typeface="Maven Pro"/>
                <a:sym typeface="Maven Pro"/>
              </a:rPr>
              <a:t>leadership</a:t>
            </a:r>
            <a:r>
              <a:rPr lang="es-ES" sz="1000">
                <a:solidFill>
                  <a:schemeClr val="dk1"/>
                </a:solidFill>
                <a:latin typeface="Maven Pro"/>
                <a:ea typeface="Maven Pro"/>
                <a:cs typeface="Maven Pro"/>
                <a:sym typeface="Maven Pro"/>
              </a:rPr>
              <a:t>.</a:t>
            </a:r>
            <a:endParaRPr sz="1800" b="1">
              <a:solidFill>
                <a:srgbClr val="FFFFFF"/>
              </a:solidFill>
              <a:latin typeface="Maven Pro"/>
              <a:ea typeface="Maven Pro"/>
              <a:cs typeface="Maven Pro"/>
              <a:sym typeface="Maven Pro"/>
            </a:endParaRPr>
          </a:p>
          <a:p>
            <a:pPr marL="457200" lvl="0" indent="-292100" algn="l" rtl="0">
              <a:lnSpc>
                <a:spcPct val="115000"/>
              </a:lnSpc>
              <a:spcBef>
                <a:spcPts val="0"/>
              </a:spcBef>
              <a:spcAft>
                <a:spcPts val="0"/>
              </a:spcAft>
              <a:buClr>
                <a:schemeClr val="dk1"/>
              </a:buClr>
              <a:buSzPts val="1000"/>
              <a:buFont typeface="Maven Pro"/>
              <a:buAutoNum type="arabicPeriod"/>
            </a:pPr>
            <a:r>
              <a:rPr lang="es-ES" sz="1000">
                <a:solidFill>
                  <a:schemeClr val="dk1"/>
                </a:solidFill>
                <a:latin typeface="Maven Pro"/>
                <a:ea typeface="Maven Pro"/>
                <a:cs typeface="Maven Pro"/>
                <a:sym typeface="Maven Pro"/>
              </a:rPr>
              <a:t>There are not policies without </a:t>
            </a:r>
            <a:r>
              <a:rPr lang="es-ES" sz="1000" b="1">
                <a:solidFill>
                  <a:schemeClr val="dk1"/>
                </a:solidFill>
                <a:latin typeface="Maven Pro"/>
                <a:ea typeface="Maven Pro"/>
                <a:cs typeface="Maven Pro"/>
                <a:sym typeface="Maven Pro"/>
              </a:rPr>
              <a:t>resources </a:t>
            </a:r>
            <a:r>
              <a:rPr lang="es-ES" sz="1000">
                <a:solidFill>
                  <a:schemeClr val="dk1"/>
                </a:solidFill>
                <a:latin typeface="Maven Pro"/>
                <a:ea typeface="Maven Pro"/>
                <a:cs typeface="Maven Pro"/>
                <a:sym typeface="Maven Pro"/>
              </a:rPr>
              <a:t>and </a:t>
            </a:r>
            <a:r>
              <a:rPr lang="es-ES" sz="1000" b="1">
                <a:solidFill>
                  <a:schemeClr val="dk1"/>
                </a:solidFill>
                <a:latin typeface="Maven Pro"/>
                <a:ea typeface="Maven Pro"/>
                <a:cs typeface="Maven Pro"/>
                <a:sym typeface="Maven Pro"/>
              </a:rPr>
              <a:t>incentives </a:t>
            </a:r>
            <a:r>
              <a:rPr lang="es-ES" sz="1000">
                <a:solidFill>
                  <a:schemeClr val="dk1"/>
                </a:solidFill>
                <a:latin typeface="Maven Pro"/>
                <a:ea typeface="Maven Pro"/>
                <a:cs typeface="Maven Pro"/>
                <a:sym typeface="Maven Pro"/>
              </a:rPr>
              <a:t>supported by necessary Infrastructure.</a:t>
            </a:r>
            <a:endParaRPr sz="1800" b="1">
              <a:solidFill>
                <a:srgbClr val="FFFFFF"/>
              </a:solidFill>
              <a:latin typeface="Maven Pro"/>
              <a:ea typeface="Maven Pro"/>
              <a:cs typeface="Maven Pro"/>
              <a:sym typeface="Maven Pro"/>
            </a:endParaRPr>
          </a:p>
          <a:p>
            <a:pPr marL="457200" lvl="0" indent="-292100" algn="l" rtl="0">
              <a:lnSpc>
                <a:spcPct val="115000"/>
              </a:lnSpc>
              <a:spcBef>
                <a:spcPts val="0"/>
              </a:spcBef>
              <a:spcAft>
                <a:spcPts val="0"/>
              </a:spcAft>
              <a:buClr>
                <a:schemeClr val="dk1"/>
              </a:buClr>
              <a:buSzPts val="1000"/>
              <a:buFont typeface="Maven Pro"/>
              <a:buAutoNum type="arabicPeriod"/>
            </a:pPr>
            <a:r>
              <a:rPr lang="es-ES" sz="1000">
                <a:solidFill>
                  <a:schemeClr val="dk1"/>
                </a:solidFill>
                <a:latin typeface="Maven Pro"/>
                <a:ea typeface="Maven Pro"/>
                <a:cs typeface="Maven Pro"/>
                <a:sym typeface="Maven Pro"/>
              </a:rPr>
              <a:t>It is necessary to count with the right </a:t>
            </a:r>
            <a:r>
              <a:rPr lang="es-ES" sz="1000" b="1">
                <a:solidFill>
                  <a:schemeClr val="dk1"/>
                </a:solidFill>
                <a:latin typeface="Maven Pro"/>
                <a:ea typeface="Maven Pro"/>
                <a:cs typeface="Maven Pro"/>
                <a:sym typeface="Maven Pro"/>
              </a:rPr>
              <a:t>knowledge </a:t>
            </a:r>
            <a:r>
              <a:rPr lang="es-ES" sz="1000">
                <a:solidFill>
                  <a:schemeClr val="dk1"/>
                </a:solidFill>
                <a:latin typeface="Maven Pro"/>
                <a:ea typeface="Maven Pro"/>
                <a:cs typeface="Maven Pro"/>
                <a:sym typeface="Maven Pro"/>
              </a:rPr>
              <a:t>and </a:t>
            </a:r>
            <a:r>
              <a:rPr lang="es-ES" sz="1000" b="1">
                <a:solidFill>
                  <a:schemeClr val="dk1"/>
                </a:solidFill>
                <a:latin typeface="Maven Pro"/>
                <a:ea typeface="Maven Pro"/>
                <a:cs typeface="Maven Pro"/>
                <a:sym typeface="Maven Pro"/>
              </a:rPr>
              <a:t>skills </a:t>
            </a:r>
            <a:r>
              <a:rPr lang="es-ES" sz="1000">
                <a:solidFill>
                  <a:schemeClr val="dk1"/>
                </a:solidFill>
                <a:latin typeface="Maven Pro"/>
                <a:ea typeface="Maven Pro"/>
                <a:cs typeface="Maven Pro"/>
                <a:sym typeface="Maven Pro"/>
              </a:rPr>
              <a:t>about FAIR data and research data management in the current Open Science landscape.</a:t>
            </a:r>
            <a:endParaRPr sz="1000">
              <a:solidFill>
                <a:schemeClr val="dk1"/>
              </a:solidFill>
              <a:latin typeface="Maven Pro"/>
              <a:ea typeface="Maven Pro"/>
              <a:cs typeface="Maven Pro"/>
              <a:sym typeface="Maven Pro"/>
            </a:endParaRPr>
          </a:p>
          <a:p>
            <a:pPr marL="457200" lvl="0" indent="-292100" algn="l" rtl="0">
              <a:lnSpc>
                <a:spcPct val="115000"/>
              </a:lnSpc>
              <a:spcBef>
                <a:spcPts val="0"/>
              </a:spcBef>
              <a:spcAft>
                <a:spcPts val="0"/>
              </a:spcAft>
              <a:buClr>
                <a:schemeClr val="dk1"/>
              </a:buClr>
              <a:buSzPts val="1000"/>
              <a:buFont typeface="Maven Pro"/>
              <a:buAutoNum type="arabicPeriod"/>
            </a:pPr>
            <a:r>
              <a:rPr lang="es-ES" sz="1000">
                <a:solidFill>
                  <a:schemeClr val="dk1"/>
                </a:solidFill>
                <a:latin typeface="Maven Pro"/>
                <a:ea typeface="Maven Pro"/>
                <a:cs typeface="Maven Pro"/>
                <a:sym typeface="Maven Pro"/>
              </a:rPr>
              <a:t>Before implementing any Open/FAIR data policy, the institution needs a clear </a:t>
            </a:r>
            <a:r>
              <a:rPr lang="es-ES" sz="1000" b="1">
                <a:solidFill>
                  <a:schemeClr val="dk1"/>
                </a:solidFill>
                <a:latin typeface="Maven Pro"/>
                <a:ea typeface="Maven Pro"/>
                <a:cs typeface="Maven Pro"/>
                <a:sym typeface="Maven Pro"/>
              </a:rPr>
              <a:t>action plan </a:t>
            </a:r>
            <a:r>
              <a:rPr lang="es-ES" sz="1000">
                <a:solidFill>
                  <a:schemeClr val="dk1"/>
                </a:solidFill>
                <a:latin typeface="Maven Pro"/>
                <a:ea typeface="Maven Pro"/>
                <a:cs typeface="Maven Pro"/>
                <a:sym typeface="Maven Pro"/>
              </a:rPr>
              <a:t>identifying the main </a:t>
            </a:r>
            <a:r>
              <a:rPr lang="es-ES" sz="1000" b="1">
                <a:solidFill>
                  <a:schemeClr val="dk1"/>
                </a:solidFill>
                <a:latin typeface="Maven Pro"/>
                <a:ea typeface="Maven Pro"/>
                <a:cs typeface="Maven Pro"/>
                <a:sym typeface="Maven Pro"/>
              </a:rPr>
              <a:t>actors</a:t>
            </a:r>
            <a:r>
              <a:rPr lang="es-ES" sz="1000">
                <a:solidFill>
                  <a:schemeClr val="dk1"/>
                </a:solidFill>
                <a:latin typeface="Maven Pro"/>
                <a:ea typeface="Maven Pro"/>
                <a:cs typeface="Maven Pro"/>
                <a:sym typeface="Maven Pro"/>
              </a:rPr>
              <a:t> and a credible </a:t>
            </a:r>
            <a:r>
              <a:rPr lang="es-ES" sz="1000" b="1">
                <a:solidFill>
                  <a:schemeClr val="dk1"/>
                </a:solidFill>
                <a:latin typeface="Maven Pro"/>
                <a:ea typeface="Maven Pro"/>
                <a:cs typeface="Maven Pro"/>
                <a:sym typeface="Maven Pro"/>
              </a:rPr>
              <a:t>timeline</a:t>
            </a:r>
            <a:r>
              <a:rPr lang="es-ES" sz="1000">
                <a:solidFill>
                  <a:schemeClr val="dk1"/>
                </a:solidFill>
                <a:latin typeface="Maven Pro"/>
                <a:ea typeface="Maven Pro"/>
                <a:cs typeface="Maven Pro"/>
                <a:sym typeface="Maven Pro"/>
              </a:rPr>
              <a:t>.</a:t>
            </a:r>
            <a:endParaRPr sz="1800" b="1">
              <a:solidFill>
                <a:srgbClr val="FFFFFF"/>
              </a:solidFill>
              <a:latin typeface="Maven Pro"/>
              <a:ea typeface="Maven Pro"/>
              <a:cs typeface="Maven Pro"/>
              <a:sym typeface="Maven Pro"/>
            </a:endParaRPr>
          </a:p>
          <a:p>
            <a:pPr marL="457200" lvl="0" indent="-292100" algn="l" rtl="0">
              <a:lnSpc>
                <a:spcPct val="115000"/>
              </a:lnSpc>
              <a:spcBef>
                <a:spcPts val="0"/>
              </a:spcBef>
              <a:spcAft>
                <a:spcPts val="0"/>
              </a:spcAft>
              <a:buClr>
                <a:schemeClr val="dk1"/>
              </a:buClr>
              <a:buSzPts val="1000"/>
              <a:buFont typeface="Maven Pro"/>
              <a:buAutoNum type="arabicPeriod"/>
            </a:pPr>
            <a:r>
              <a:rPr lang="es-ES" sz="1000">
                <a:solidFill>
                  <a:schemeClr val="dk1"/>
                </a:solidFill>
                <a:latin typeface="Maven Pro"/>
                <a:ea typeface="Maven Pro"/>
                <a:cs typeface="Maven Pro"/>
                <a:sym typeface="Maven Pro"/>
              </a:rPr>
              <a:t>The policy must be </a:t>
            </a:r>
            <a:r>
              <a:rPr lang="es-ES" sz="1000" b="1">
                <a:solidFill>
                  <a:schemeClr val="dk1"/>
                </a:solidFill>
                <a:latin typeface="Maven Pro"/>
                <a:ea typeface="Maven Pro"/>
                <a:cs typeface="Maven Pro"/>
                <a:sym typeface="Maven Pro"/>
              </a:rPr>
              <a:t>written </a:t>
            </a:r>
            <a:r>
              <a:rPr lang="es-ES" sz="1000">
                <a:solidFill>
                  <a:schemeClr val="dk1"/>
                </a:solidFill>
                <a:latin typeface="Maven Pro"/>
                <a:ea typeface="Maven Pro"/>
                <a:cs typeface="Maven Pro"/>
                <a:sym typeface="Maven Pro"/>
              </a:rPr>
              <a:t>down and </a:t>
            </a:r>
            <a:r>
              <a:rPr lang="es-ES" sz="1000" b="1">
                <a:solidFill>
                  <a:schemeClr val="dk1"/>
                </a:solidFill>
                <a:latin typeface="Maven Pro"/>
                <a:ea typeface="Maven Pro"/>
                <a:cs typeface="Maven Pro"/>
                <a:sym typeface="Maven Pro"/>
              </a:rPr>
              <a:t>approved</a:t>
            </a:r>
            <a:r>
              <a:rPr lang="es-ES" sz="1000">
                <a:solidFill>
                  <a:schemeClr val="dk1"/>
                </a:solidFill>
                <a:latin typeface="Maven Pro"/>
                <a:ea typeface="Maven Pro"/>
                <a:cs typeface="Maven Pro"/>
                <a:sym typeface="Maven Pro"/>
              </a:rPr>
              <a:t> by the institution.</a:t>
            </a:r>
            <a:endParaRPr sz="1000">
              <a:latin typeface="Maven Pro"/>
              <a:ea typeface="Maven Pro"/>
              <a:cs typeface="Maven Pro"/>
              <a:sym typeface="Maven Pr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419720a5b8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8" name="Google Shape;468;g419720a5b8_0_1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endParaRPr sz="900"/>
          </a:p>
          <a:p>
            <a:pPr marL="0" lvl="0" indent="0" algn="l" rtl="0">
              <a:lnSpc>
                <a:spcPct val="100000"/>
              </a:lnSpc>
              <a:spcBef>
                <a:spcPts val="600"/>
              </a:spcBef>
              <a:spcAft>
                <a:spcPts val="0"/>
              </a:spcAft>
              <a:buSzPts val="1100"/>
              <a:buNone/>
            </a:pPr>
            <a:endParaRPr sz="1000">
              <a:latin typeface="Maven Pro"/>
              <a:ea typeface="Maven Pro"/>
              <a:cs typeface="Maven Pro"/>
              <a:sym typeface="Maven Pro"/>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419720a5b8_0_14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0" name="Google Shape;490;g419720a5b8_0_14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endParaRPr sz="900"/>
          </a:p>
          <a:p>
            <a:pPr marL="0" lvl="0" indent="0" algn="l" rtl="0">
              <a:lnSpc>
                <a:spcPct val="115000"/>
              </a:lnSpc>
              <a:spcBef>
                <a:spcPts val="600"/>
              </a:spcBef>
              <a:spcAft>
                <a:spcPts val="0"/>
              </a:spcAft>
              <a:buNone/>
            </a:pPr>
            <a:r>
              <a:rPr lang="es-ES" sz="900" b="1"/>
              <a:t>Devise </a:t>
            </a:r>
            <a:r>
              <a:rPr lang="es-ES" sz="900"/>
              <a:t>credit and </a:t>
            </a:r>
            <a:r>
              <a:rPr lang="es-ES" sz="900" b="1"/>
              <a:t>reward mechanisms</a:t>
            </a:r>
            <a:r>
              <a:rPr lang="es-ES" sz="900"/>
              <a:t> in order to ensure researchers consider it is worth allocating time and energy to data management/sharing.</a:t>
            </a:r>
            <a:endParaRPr sz="900"/>
          </a:p>
          <a:p>
            <a:pPr marL="0" lvl="0" indent="0" algn="l" rtl="0">
              <a:lnSpc>
                <a:spcPct val="115000"/>
              </a:lnSpc>
              <a:spcBef>
                <a:spcPts val="600"/>
              </a:spcBef>
              <a:spcAft>
                <a:spcPts val="0"/>
              </a:spcAft>
              <a:buNone/>
            </a:pPr>
            <a:r>
              <a:rPr lang="es-ES" sz="900" b="1"/>
              <a:t>Write</a:t>
            </a:r>
            <a:r>
              <a:rPr lang="es-ES" sz="900"/>
              <a:t> the policy in Open/FAIR research data management</a:t>
            </a:r>
            <a:endParaRPr sz="900"/>
          </a:p>
          <a:p>
            <a:pPr marL="457200" lvl="0" indent="0" algn="l" rtl="0">
              <a:lnSpc>
                <a:spcPct val="115000"/>
              </a:lnSpc>
              <a:spcBef>
                <a:spcPts val="600"/>
              </a:spcBef>
              <a:spcAft>
                <a:spcPts val="0"/>
              </a:spcAft>
              <a:buNone/>
            </a:pPr>
            <a:r>
              <a:rPr lang="es-ES" sz="900"/>
              <a:t>à Submit it to approval in your </a:t>
            </a:r>
            <a:r>
              <a:rPr lang="es-ES" sz="900" b="1"/>
              <a:t>governance </a:t>
            </a:r>
            <a:r>
              <a:rPr lang="es-ES" sz="900"/>
              <a:t>bodies</a:t>
            </a:r>
            <a:endParaRPr sz="900"/>
          </a:p>
          <a:p>
            <a:pPr marL="1143000" lvl="0" indent="-228600" algn="l" rtl="0">
              <a:lnSpc>
                <a:spcPct val="115000"/>
              </a:lnSpc>
              <a:spcBef>
                <a:spcPts val="600"/>
              </a:spcBef>
              <a:spcAft>
                <a:spcPts val="0"/>
              </a:spcAft>
              <a:buNone/>
            </a:pPr>
            <a:r>
              <a:rPr lang="es-ES" sz="1000"/>
              <a:t>Þ      </a:t>
            </a:r>
            <a:r>
              <a:rPr lang="es-ES" sz="900"/>
              <a:t>Disseminate the policy inside the HRPO.</a:t>
            </a:r>
            <a:endParaRPr sz="900"/>
          </a:p>
          <a:p>
            <a:pPr marL="0" lvl="0" indent="0" algn="l" rtl="0">
              <a:lnSpc>
                <a:spcPct val="115000"/>
              </a:lnSpc>
              <a:spcBef>
                <a:spcPts val="600"/>
              </a:spcBef>
              <a:spcAft>
                <a:spcPts val="0"/>
              </a:spcAft>
              <a:buNone/>
            </a:pPr>
            <a:r>
              <a:rPr lang="es-ES" sz="900"/>
              <a:t>Create mechanisms for </a:t>
            </a:r>
            <a:r>
              <a:rPr lang="es-ES" sz="900" b="1"/>
              <a:t>FAIR data assessment</a:t>
            </a:r>
            <a:r>
              <a:rPr lang="es-ES" sz="900"/>
              <a:t> within the institution.</a:t>
            </a:r>
            <a:endParaRPr sz="900"/>
          </a:p>
          <a:p>
            <a:pPr marL="0" lvl="0" indent="0" algn="l" rtl="0">
              <a:lnSpc>
                <a:spcPct val="115000"/>
              </a:lnSpc>
              <a:spcBef>
                <a:spcPts val="600"/>
              </a:spcBef>
              <a:spcAft>
                <a:spcPts val="0"/>
              </a:spcAft>
              <a:buNone/>
            </a:pPr>
            <a:r>
              <a:rPr lang="es-ES" sz="900" b="1"/>
              <a:t>Re-align</a:t>
            </a:r>
            <a:r>
              <a:rPr lang="es-ES" sz="900"/>
              <a:t> and </a:t>
            </a:r>
            <a:r>
              <a:rPr lang="es-ES" sz="900" b="1"/>
              <a:t>consolidate</a:t>
            </a:r>
            <a:r>
              <a:rPr lang="es-ES" sz="900"/>
              <a:t> the policy with the funders to guarantee that publicly-funded research data are made FAIR and Open, except for legitimate restrictions.</a:t>
            </a:r>
            <a:endParaRPr sz="900"/>
          </a:p>
          <a:p>
            <a:pPr marL="0" lvl="0" indent="0" algn="l" rtl="0">
              <a:lnSpc>
                <a:spcPct val="100000"/>
              </a:lnSpc>
              <a:spcBef>
                <a:spcPts val="600"/>
              </a:spcBef>
              <a:spcAft>
                <a:spcPts val="0"/>
              </a:spcAft>
              <a:buSzPts val="1100"/>
              <a:buNone/>
            </a:pPr>
            <a:endParaRPr sz="1000">
              <a:latin typeface="Maven Pro"/>
              <a:ea typeface="Maven Pro"/>
              <a:cs typeface="Maven Pro"/>
              <a:sym typeface="Maven Pro"/>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41ad79cf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2" name="Google Shape;512;g41ad79cfc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0" name="Google Shape;52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4190b8523b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g4190b8523b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4190b8523b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g4190b8523b_0_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4190b8523b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g4190b8523b_0_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41ad79cfcb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41ad79cfcb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4190b8523b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4190b8523b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4190b8523b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4190b8523b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8"/>
        <p:cNvGrpSpPr/>
        <p:nvPr/>
      </p:nvGrpSpPr>
      <p:grpSpPr>
        <a:xfrm>
          <a:off x="0" y="0"/>
          <a:ext cx="0" cy="0"/>
          <a:chOff x="0" y="0"/>
          <a:chExt cx="0" cy="0"/>
        </a:xfrm>
      </p:grpSpPr>
      <p:sp>
        <p:nvSpPr>
          <p:cNvPr id="49" name="Google Shape;49;g4190b8523b_0_3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50" name="Google Shape;50;g4190b8523b_0_3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1" name="Google Shape;51;g4190b8523b_0_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2"/>
        <p:cNvGrpSpPr/>
        <p:nvPr/>
      </p:nvGrpSpPr>
      <p:grpSpPr>
        <a:xfrm>
          <a:off x="0" y="0"/>
          <a:ext cx="0" cy="0"/>
          <a:chOff x="0" y="0"/>
          <a:chExt cx="0" cy="0"/>
        </a:xfrm>
      </p:grpSpPr>
      <p:sp>
        <p:nvSpPr>
          <p:cNvPr id="53" name="Google Shape;53;g4190b8523b_0_3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54" name="Google Shape;54;g4190b8523b_0_3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55" name="Google Shape;55;g4190b8523b_0_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sp>
        <p:nvSpPr>
          <p:cNvPr id="57" name="Google Shape;57;g4190b8523b_0_4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58" name="Google Shape;58;g4190b8523b_0_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9"/>
        <p:cNvGrpSpPr/>
        <p:nvPr/>
      </p:nvGrpSpPr>
      <p:grpSpPr>
        <a:xfrm>
          <a:off x="0" y="0"/>
          <a:ext cx="0" cy="0"/>
          <a:chOff x="0" y="0"/>
          <a:chExt cx="0" cy="0"/>
        </a:xfrm>
      </p:grpSpPr>
      <p:sp>
        <p:nvSpPr>
          <p:cNvPr id="60" name="Google Shape;60;g4190b8523b_0_4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1" name="Google Shape;61;g4190b8523b_0_4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62" name="Google Shape;62;g4190b8523b_0_4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63" name="Google Shape;63;g4190b8523b_0_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g4190b8523b_0_4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6" name="Google Shape;66;g4190b8523b_0_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7"/>
        <p:cNvGrpSpPr/>
        <p:nvPr/>
      </p:nvGrpSpPr>
      <p:grpSpPr>
        <a:xfrm>
          <a:off x="0" y="0"/>
          <a:ext cx="0" cy="0"/>
          <a:chOff x="0" y="0"/>
          <a:chExt cx="0" cy="0"/>
        </a:xfrm>
      </p:grpSpPr>
      <p:sp>
        <p:nvSpPr>
          <p:cNvPr id="68" name="Google Shape;68;g4190b8523b_0_5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69" name="Google Shape;69;g4190b8523b_0_5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70" name="Google Shape;70;g4190b8523b_0_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1"/>
        <p:cNvGrpSpPr/>
        <p:nvPr/>
      </p:nvGrpSpPr>
      <p:grpSpPr>
        <a:xfrm>
          <a:off x="0" y="0"/>
          <a:ext cx="0" cy="0"/>
          <a:chOff x="0" y="0"/>
          <a:chExt cx="0" cy="0"/>
        </a:xfrm>
      </p:grpSpPr>
      <p:sp>
        <p:nvSpPr>
          <p:cNvPr id="72" name="Google Shape;72;g4190b8523b_0_5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73" name="Google Shape;73;g4190b8523b_0_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4"/>
        <p:cNvGrpSpPr/>
        <p:nvPr/>
      </p:nvGrpSpPr>
      <p:grpSpPr>
        <a:xfrm>
          <a:off x="0" y="0"/>
          <a:ext cx="0" cy="0"/>
          <a:chOff x="0" y="0"/>
          <a:chExt cx="0" cy="0"/>
        </a:xfrm>
      </p:grpSpPr>
      <p:sp>
        <p:nvSpPr>
          <p:cNvPr id="75" name="Google Shape;75;g4190b8523b_0_5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g4190b8523b_0_58"/>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77" name="Google Shape;77;g4190b8523b_0_58"/>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8" name="Google Shape;78;g4190b8523b_0_58"/>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79" name="Google Shape;79;g4190b8523b_0_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0"/>
        <p:cNvGrpSpPr/>
        <p:nvPr/>
      </p:nvGrpSpPr>
      <p:grpSpPr>
        <a:xfrm>
          <a:off x="0" y="0"/>
          <a:ext cx="0" cy="0"/>
          <a:chOff x="0" y="0"/>
          <a:chExt cx="0" cy="0"/>
        </a:xfrm>
      </p:grpSpPr>
      <p:sp>
        <p:nvSpPr>
          <p:cNvPr id="81" name="Google Shape;81;g4190b8523b_0_6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rtl="0">
              <a:lnSpc>
                <a:spcPct val="100000"/>
              </a:lnSpc>
              <a:spcBef>
                <a:spcPts val="0"/>
              </a:spcBef>
              <a:spcAft>
                <a:spcPts val="0"/>
              </a:spcAft>
              <a:buSzPts val="1800"/>
              <a:buNone/>
              <a:defRPr/>
            </a:lvl1pPr>
          </a:lstStyle>
          <a:p>
            <a:endParaRPr/>
          </a:p>
        </p:txBody>
      </p:sp>
      <p:sp>
        <p:nvSpPr>
          <p:cNvPr id="82" name="Google Shape;82;g4190b8523b_0_6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3"/>
        <p:cNvGrpSpPr/>
        <p:nvPr/>
      </p:nvGrpSpPr>
      <p:grpSpPr>
        <a:xfrm>
          <a:off x="0" y="0"/>
          <a:ext cx="0" cy="0"/>
          <a:chOff x="0" y="0"/>
          <a:chExt cx="0" cy="0"/>
        </a:xfrm>
      </p:grpSpPr>
      <p:sp>
        <p:nvSpPr>
          <p:cNvPr id="84" name="Google Shape;84;g4190b8523b_0_67"/>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2000"/>
              <a:buNone/>
              <a:defRPr sz="12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85" name="Google Shape;85;g4190b8523b_0_67"/>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rtl="0">
              <a:lnSpc>
                <a:spcPct val="115000"/>
              </a:lnSpc>
              <a:spcBef>
                <a:spcPts val="0"/>
              </a:spcBef>
              <a:spcAft>
                <a:spcPts val="0"/>
              </a:spcAft>
              <a:buSzPts val="1800"/>
              <a:buChar char="●"/>
              <a:defRPr/>
            </a:lvl1pPr>
            <a:lvl2pPr marL="914400" lvl="1" indent="-317500" algn="ctr" rtl="0">
              <a:lnSpc>
                <a:spcPct val="115000"/>
              </a:lnSpc>
              <a:spcBef>
                <a:spcPts val="1600"/>
              </a:spcBef>
              <a:spcAft>
                <a:spcPts val="0"/>
              </a:spcAft>
              <a:buSzPts val="1400"/>
              <a:buChar char="○"/>
              <a:defRPr/>
            </a:lvl2pPr>
            <a:lvl3pPr marL="1371600" lvl="2" indent="-317500" algn="ctr" rtl="0">
              <a:lnSpc>
                <a:spcPct val="115000"/>
              </a:lnSpc>
              <a:spcBef>
                <a:spcPts val="1600"/>
              </a:spcBef>
              <a:spcAft>
                <a:spcPts val="0"/>
              </a:spcAft>
              <a:buSzPts val="1400"/>
              <a:buChar char="■"/>
              <a:defRPr/>
            </a:lvl3pPr>
            <a:lvl4pPr marL="1828800" lvl="3" indent="-317500" algn="ctr" rtl="0">
              <a:lnSpc>
                <a:spcPct val="115000"/>
              </a:lnSpc>
              <a:spcBef>
                <a:spcPts val="1600"/>
              </a:spcBef>
              <a:spcAft>
                <a:spcPts val="0"/>
              </a:spcAft>
              <a:buSzPts val="1400"/>
              <a:buChar char="●"/>
              <a:defRPr/>
            </a:lvl4pPr>
            <a:lvl5pPr marL="2286000" lvl="4" indent="-317500" algn="ctr" rtl="0">
              <a:lnSpc>
                <a:spcPct val="115000"/>
              </a:lnSpc>
              <a:spcBef>
                <a:spcPts val="1600"/>
              </a:spcBef>
              <a:spcAft>
                <a:spcPts val="0"/>
              </a:spcAft>
              <a:buSzPts val="1400"/>
              <a:buChar char="○"/>
              <a:defRPr/>
            </a:lvl5pPr>
            <a:lvl6pPr marL="2743200" lvl="5" indent="-317500" algn="ctr" rtl="0">
              <a:lnSpc>
                <a:spcPct val="115000"/>
              </a:lnSpc>
              <a:spcBef>
                <a:spcPts val="1600"/>
              </a:spcBef>
              <a:spcAft>
                <a:spcPts val="0"/>
              </a:spcAft>
              <a:buSzPts val="1400"/>
              <a:buChar char="■"/>
              <a:defRPr/>
            </a:lvl6pPr>
            <a:lvl7pPr marL="3200400" lvl="6" indent="-317500" algn="ctr" rtl="0">
              <a:lnSpc>
                <a:spcPct val="115000"/>
              </a:lnSpc>
              <a:spcBef>
                <a:spcPts val="1600"/>
              </a:spcBef>
              <a:spcAft>
                <a:spcPts val="0"/>
              </a:spcAft>
              <a:buSzPts val="1400"/>
              <a:buChar char="●"/>
              <a:defRPr/>
            </a:lvl7pPr>
            <a:lvl8pPr marL="3657600" lvl="7" indent="-317500" algn="ctr" rtl="0">
              <a:lnSpc>
                <a:spcPct val="115000"/>
              </a:lnSpc>
              <a:spcBef>
                <a:spcPts val="1600"/>
              </a:spcBef>
              <a:spcAft>
                <a:spcPts val="0"/>
              </a:spcAft>
              <a:buSzPts val="1400"/>
              <a:buChar char="○"/>
              <a:defRPr/>
            </a:lvl8pPr>
            <a:lvl9pPr marL="4114800" lvl="8" indent="-317500" algn="ctr" rtl="0">
              <a:lnSpc>
                <a:spcPct val="115000"/>
              </a:lnSpc>
              <a:spcBef>
                <a:spcPts val="1600"/>
              </a:spcBef>
              <a:spcAft>
                <a:spcPts val="1600"/>
              </a:spcAft>
              <a:buSzPts val="1400"/>
              <a:buChar char="■"/>
              <a:defRPr/>
            </a:lvl9pPr>
          </a:lstStyle>
          <a:p>
            <a:endParaRPr/>
          </a:p>
        </p:txBody>
      </p:sp>
      <p:sp>
        <p:nvSpPr>
          <p:cNvPr id="86" name="Google Shape;86;g4190b8523b_0_6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
        <p:cNvGrpSpPr/>
        <p:nvPr/>
      </p:nvGrpSpPr>
      <p:grpSpPr>
        <a:xfrm>
          <a:off x="0" y="0"/>
          <a:ext cx="0" cy="0"/>
          <a:chOff x="0" y="0"/>
          <a:chExt cx="0" cy="0"/>
        </a:xfrm>
      </p:grpSpPr>
      <p:sp>
        <p:nvSpPr>
          <p:cNvPr id="14" name="Google Shape;14;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6" name="Google Shape;16;p1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7" name="Google Shape;17;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7"/>
        <p:cNvGrpSpPr/>
        <p:nvPr/>
      </p:nvGrpSpPr>
      <p:grpSpPr>
        <a:xfrm>
          <a:off x="0" y="0"/>
          <a:ext cx="0" cy="0"/>
          <a:chOff x="0" y="0"/>
          <a:chExt cx="0" cy="0"/>
        </a:xfrm>
      </p:grpSpPr>
      <p:sp>
        <p:nvSpPr>
          <p:cNvPr id="88" name="Google Shape;88;g4190b8523b_0_7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 name="Google Shape;20;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1" name="Google Shape;21;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
        <p:cNvGrpSpPr/>
        <p:nvPr/>
      </p:nvGrpSpPr>
      <p:grpSpPr>
        <a:xfrm>
          <a:off x="0" y="0"/>
          <a:ext cx="0" cy="0"/>
          <a:chOff x="0" y="0"/>
          <a:chExt cx="0" cy="0"/>
        </a:xfrm>
      </p:grpSpPr>
      <p:sp>
        <p:nvSpPr>
          <p:cNvPr id="23" name="Google Shape;23;p1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4" name="Google Shape;24;p1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5" name="Google Shape;25;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6"/>
        <p:cNvGrpSpPr/>
        <p:nvPr/>
      </p:nvGrpSpPr>
      <p:grpSpPr>
        <a:xfrm>
          <a:off x="0" y="0"/>
          <a:ext cx="0" cy="0"/>
          <a:chOff x="0" y="0"/>
          <a:chExt cx="0" cy="0"/>
        </a:xfrm>
      </p:grpSpPr>
      <p:sp>
        <p:nvSpPr>
          <p:cNvPr id="27" name="Google Shape;27;p1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8" name="Google Shape;28;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9"/>
        <p:cNvGrpSpPr/>
        <p:nvPr/>
      </p:nvGrpSpPr>
      <p:grpSpPr>
        <a:xfrm>
          <a:off x="0" y="0"/>
          <a:ext cx="0" cy="0"/>
          <a:chOff x="0" y="0"/>
          <a:chExt cx="0" cy="0"/>
        </a:xfrm>
      </p:grpSpPr>
      <p:sp>
        <p:nvSpPr>
          <p:cNvPr id="30" name="Google Shape;30;p1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1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2" name="Google Shape;32;p1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3" name="Google Shape;33;p1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4" name="Google Shape;34;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5"/>
        <p:cNvGrpSpPr/>
        <p:nvPr/>
      </p:nvGrpSpPr>
      <p:grpSpPr>
        <a:xfrm>
          <a:off x="0" y="0"/>
          <a:ext cx="0" cy="0"/>
          <a:chOff x="0" y="0"/>
          <a:chExt cx="0" cy="0"/>
        </a:xfrm>
      </p:grpSpPr>
      <p:sp>
        <p:nvSpPr>
          <p:cNvPr id="36" name="Google Shape;36;p1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37" name="Google Shape;37;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8"/>
        <p:cNvGrpSpPr/>
        <p:nvPr/>
      </p:nvGrpSpPr>
      <p:grpSpPr>
        <a:xfrm>
          <a:off x="0" y="0"/>
          <a:ext cx="0" cy="0"/>
          <a:chOff x="0" y="0"/>
          <a:chExt cx="0" cy="0"/>
        </a:xfrm>
      </p:grpSpPr>
      <p:sp>
        <p:nvSpPr>
          <p:cNvPr id="39" name="Google Shape;39;p18"/>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0" name="Google Shape;40;p1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1" name="Google Shape;41;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
        <p:nvSpPr>
          <p:cNvPr id="43" name="Google Shape;43;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44"/>
        <p:cNvGrpSpPr/>
        <p:nvPr/>
      </p:nvGrpSpPr>
      <p:grpSpPr>
        <a:xfrm>
          <a:off x="0" y="0"/>
          <a:ext cx="0" cy="0"/>
          <a:chOff x="0" y="0"/>
          <a:chExt cx="0" cy="0"/>
        </a:xfrm>
      </p:grpSpPr>
      <p:sp>
        <p:nvSpPr>
          <p:cNvPr id="45" name="Google Shape;45;g4190b8523b_0_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46" name="Google Shape;46;g4190b8523b_0_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7" name="Google Shape;47;g4190b8523b_0_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s://github.com/FAIRMetrics/Metrics/blob/master/MaturityIndicators/Gen1/ALL.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nature.com/sdata/policies/repositories" TargetMode="External"/><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re3data.org/" TargetMode="External"/><Relationship Id="rId11" Type="http://schemas.openxmlformats.org/officeDocument/2006/relationships/hyperlink" Target="https://fairsharing.org" TargetMode="External"/><Relationship Id="rId5" Type="http://schemas.openxmlformats.org/officeDocument/2006/relationships/image" Target="../media/image22.png"/><Relationship Id="rId10" Type="http://schemas.openxmlformats.org/officeDocument/2006/relationships/hyperlink" Target="https://ec.europa.eu/info/sites/info/files/turning_fair_into_reality_1.pdf" TargetMode="External"/><Relationship Id="rId4" Type="http://schemas.openxmlformats.org/officeDocument/2006/relationships/hyperlink" Target="https://fairsharing.org/" TargetMode="External"/><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hyperlink" Target="http://www.fair4health.eu"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4.png"/><Relationship Id="rId11" Type="http://schemas.openxmlformats.org/officeDocument/2006/relationships/image" Target="../media/image3.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3.png"/><Relationship Id="rId7"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http://www.fair4health.eu/" TargetMode="External"/><Relationship Id="rId5" Type="http://schemas.openxmlformats.org/officeDocument/2006/relationships/image" Target="../media/image50.png"/><Relationship Id="rId4" Type="http://schemas.openxmlformats.org/officeDocument/2006/relationships/image" Target="../media/image49.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ec.europa.eu/research/participants/data/ref/h2020/wp/2018-2020/main/h2020-wp1820-health_en.pdf"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hyperlink" Target="https://fairsharing.org" TargetMode="External"/><Relationship Id="rId4" Type="http://schemas.openxmlformats.org/officeDocument/2006/relationships/image" Target="../media/image3.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ctrTitle"/>
          </p:nvPr>
        </p:nvSpPr>
        <p:spPr>
          <a:xfrm>
            <a:off x="311708" y="1403121"/>
            <a:ext cx="8520600" cy="1524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200"/>
              <a:buNone/>
            </a:pPr>
            <a:r>
              <a:rPr lang="es-ES" sz="3600">
                <a:latin typeface="Maven Pro Medium"/>
                <a:ea typeface="Maven Pro Medium"/>
                <a:cs typeface="Maven Pro Medium"/>
                <a:sym typeface="Maven Pro Medium"/>
              </a:rPr>
              <a:t>Informative Session on FAIR principles for Biomedical Research</a:t>
            </a:r>
            <a:endParaRPr/>
          </a:p>
        </p:txBody>
      </p:sp>
      <p:sp>
        <p:nvSpPr>
          <p:cNvPr id="94" name="Google Shape;94;p1"/>
          <p:cNvSpPr txBox="1">
            <a:spLocks noGrp="1"/>
          </p:cNvSpPr>
          <p:nvPr>
            <p:ph type="subTitle" idx="1"/>
          </p:nvPr>
        </p:nvSpPr>
        <p:spPr>
          <a:xfrm>
            <a:off x="311700" y="2600527"/>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400">
              <a:latin typeface="Abel"/>
              <a:ea typeface="Abel"/>
              <a:cs typeface="Abel"/>
              <a:sym typeface="Abel"/>
            </a:endParaRPr>
          </a:p>
          <a:p>
            <a:pPr marL="0" lvl="0" indent="0" algn="ctr" rtl="0">
              <a:lnSpc>
                <a:spcPct val="100000"/>
              </a:lnSpc>
              <a:spcBef>
                <a:spcPts val="0"/>
              </a:spcBef>
              <a:spcAft>
                <a:spcPts val="0"/>
              </a:spcAft>
              <a:buSzPts val="2800"/>
              <a:buNone/>
            </a:pPr>
            <a:endParaRPr sz="1400">
              <a:latin typeface="Abel"/>
              <a:ea typeface="Abel"/>
              <a:cs typeface="Abel"/>
              <a:sym typeface="Abel"/>
            </a:endParaRPr>
          </a:p>
          <a:p>
            <a:pPr marL="0" lvl="0" indent="0" algn="ctr" rtl="0">
              <a:lnSpc>
                <a:spcPct val="100000"/>
              </a:lnSpc>
              <a:spcBef>
                <a:spcPts val="0"/>
              </a:spcBef>
              <a:spcAft>
                <a:spcPts val="0"/>
              </a:spcAft>
              <a:buSzPts val="2800"/>
              <a:buNone/>
            </a:pPr>
            <a:r>
              <a:rPr lang="es-ES" sz="1600" b="1">
                <a:solidFill>
                  <a:schemeClr val="dk1"/>
                </a:solidFill>
                <a:latin typeface="Abel"/>
                <a:ea typeface="Abel"/>
                <a:cs typeface="Abel"/>
                <a:sym typeface="Abel"/>
              </a:rPr>
              <a:t>Carlos L. Parra-Calderón, Francisco J. Núñez-Benjumea</a:t>
            </a:r>
            <a:endParaRPr sz="1600" b="1">
              <a:latin typeface="Abel"/>
              <a:ea typeface="Abel"/>
              <a:cs typeface="Abel"/>
              <a:sym typeface="Abel"/>
            </a:endParaRPr>
          </a:p>
          <a:p>
            <a:pPr marL="0" lvl="0" indent="0" algn="ctr" rtl="0">
              <a:lnSpc>
                <a:spcPct val="100000"/>
              </a:lnSpc>
              <a:spcBef>
                <a:spcPts val="0"/>
              </a:spcBef>
              <a:spcAft>
                <a:spcPts val="0"/>
              </a:spcAft>
              <a:buSzPts val="2800"/>
              <a:buNone/>
            </a:pPr>
            <a:endParaRPr sz="1200">
              <a:latin typeface="Abel"/>
              <a:ea typeface="Abel"/>
              <a:cs typeface="Abel"/>
              <a:sym typeface="Abel"/>
            </a:endParaRPr>
          </a:p>
          <a:p>
            <a:pPr marL="0" lvl="0" indent="0" algn="ctr" rtl="0">
              <a:lnSpc>
                <a:spcPct val="100000"/>
              </a:lnSpc>
              <a:spcBef>
                <a:spcPts val="0"/>
              </a:spcBef>
              <a:spcAft>
                <a:spcPts val="0"/>
              </a:spcAft>
              <a:buSzPts val="2800"/>
              <a:buNone/>
            </a:pPr>
            <a:r>
              <a:rPr lang="es-ES" sz="1200">
                <a:latin typeface="Abel"/>
                <a:ea typeface="Abel"/>
                <a:cs typeface="Abel"/>
                <a:sym typeface="Abel"/>
              </a:rPr>
              <a:t>Institute of Biomedicine of Seville, Spain</a:t>
            </a:r>
            <a:endParaRPr sz="1200">
              <a:latin typeface="Abel"/>
              <a:ea typeface="Abel"/>
              <a:cs typeface="Abel"/>
              <a:sym typeface="Abel"/>
            </a:endParaRPr>
          </a:p>
          <a:p>
            <a:pPr marL="0" lvl="0" indent="0" algn="ctr" rtl="0">
              <a:lnSpc>
                <a:spcPct val="100000"/>
              </a:lnSpc>
              <a:spcBef>
                <a:spcPts val="0"/>
              </a:spcBef>
              <a:spcAft>
                <a:spcPts val="0"/>
              </a:spcAft>
              <a:buSzPts val="2800"/>
              <a:buNone/>
            </a:pPr>
            <a:r>
              <a:rPr lang="es-ES" sz="1200">
                <a:latin typeface="Abel"/>
                <a:ea typeface="Abel"/>
                <a:cs typeface="Abel"/>
                <a:sym typeface="Abel"/>
              </a:rPr>
              <a:t>03 Sep 2019</a:t>
            </a:r>
            <a:endParaRPr sz="1200">
              <a:latin typeface="Abel"/>
              <a:ea typeface="Abel"/>
              <a:cs typeface="Abel"/>
              <a:sym typeface="Abel"/>
            </a:endParaRPr>
          </a:p>
          <a:p>
            <a:pPr marL="0" lvl="0" indent="0" algn="ctr" rtl="0">
              <a:lnSpc>
                <a:spcPct val="100000"/>
              </a:lnSpc>
              <a:spcBef>
                <a:spcPts val="0"/>
              </a:spcBef>
              <a:spcAft>
                <a:spcPts val="0"/>
              </a:spcAft>
              <a:buSzPts val="2800"/>
              <a:buNone/>
            </a:pPr>
            <a:endParaRPr sz="1400">
              <a:latin typeface="Abel"/>
              <a:ea typeface="Abel"/>
              <a:cs typeface="Abel"/>
              <a:sym typeface="Abel"/>
            </a:endParaRPr>
          </a:p>
        </p:txBody>
      </p:sp>
      <p:pic>
        <p:nvPicPr>
          <p:cNvPr id="95" name="Google Shape;95;p1"/>
          <p:cNvPicPr preferRelativeResize="0"/>
          <p:nvPr/>
        </p:nvPicPr>
        <p:blipFill rotWithShape="1">
          <a:blip r:embed="rId3">
            <a:alphaModFix/>
          </a:blip>
          <a:srcRect/>
          <a:stretch/>
        </p:blipFill>
        <p:spPr>
          <a:xfrm>
            <a:off x="2994000" y="220100"/>
            <a:ext cx="3155999" cy="1183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grpSp>
        <p:nvGrpSpPr>
          <p:cNvPr id="186" name="Google Shape;186;g4190b8523b_0_126"/>
          <p:cNvGrpSpPr/>
          <p:nvPr/>
        </p:nvGrpSpPr>
        <p:grpSpPr>
          <a:xfrm>
            <a:off x="1311050" y="1588775"/>
            <a:ext cx="2371200" cy="2258400"/>
            <a:chOff x="1311050" y="1588775"/>
            <a:chExt cx="2371200" cy="2258400"/>
          </a:xfrm>
        </p:grpSpPr>
        <p:sp>
          <p:nvSpPr>
            <p:cNvPr id="187" name="Google Shape;187;g4190b8523b_0_126"/>
            <p:cNvSpPr/>
            <p:nvPr/>
          </p:nvSpPr>
          <p:spPr>
            <a:xfrm>
              <a:off x="1311050" y="1588775"/>
              <a:ext cx="2371200" cy="2258400"/>
            </a:xfrm>
            <a:prstGeom prst="ellipse">
              <a:avLst/>
            </a:prstGeom>
            <a:solidFill>
              <a:srgbClr val="FFD966">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g4190b8523b_0_126"/>
            <p:cNvSpPr txBox="1"/>
            <p:nvPr/>
          </p:nvSpPr>
          <p:spPr>
            <a:xfrm>
              <a:off x="1787750" y="1850225"/>
              <a:ext cx="1417800" cy="47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ES">
                  <a:latin typeface="Maven Pro"/>
                  <a:ea typeface="Maven Pro"/>
                  <a:cs typeface="Maven Pro"/>
                  <a:sym typeface="Maven Pro"/>
                </a:rPr>
                <a:t>Managed Data</a:t>
              </a:r>
              <a:endParaRPr>
                <a:latin typeface="Maven Pro"/>
                <a:ea typeface="Maven Pro"/>
                <a:cs typeface="Maven Pro"/>
                <a:sym typeface="Maven Pro"/>
              </a:endParaRPr>
            </a:p>
          </p:txBody>
        </p:sp>
      </p:grpSp>
      <p:sp>
        <p:nvSpPr>
          <p:cNvPr id="189" name="Google Shape;189;g4190b8523b_0_126"/>
          <p:cNvSpPr txBox="1">
            <a:spLocks noGrp="1"/>
          </p:cNvSpPr>
          <p:nvPr>
            <p:ph type="title"/>
          </p:nvPr>
        </p:nvSpPr>
        <p:spPr>
          <a:xfrm>
            <a:off x="311700" y="2821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ES">
                <a:latin typeface="Maven Pro Medium"/>
                <a:ea typeface="Maven Pro Medium"/>
                <a:cs typeface="Maven Pro Medium"/>
                <a:sym typeface="Maven Pro Medium"/>
              </a:rPr>
              <a:t>Open Data vs FAIR Data</a:t>
            </a:r>
            <a:endParaRPr>
              <a:latin typeface="Maven Pro Medium"/>
              <a:ea typeface="Maven Pro Medium"/>
              <a:cs typeface="Maven Pro Medium"/>
              <a:sym typeface="Maven Pro Medium"/>
            </a:endParaRPr>
          </a:p>
        </p:txBody>
      </p:sp>
      <p:sp>
        <p:nvSpPr>
          <p:cNvPr id="190" name="Google Shape;190;g4190b8523b_0_1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s-ES"/>
              <a:t>10</a:t>
            </a:fld>
            <a:endParaRPr/>
          </a:p>
        </p:txBody>
      </p:sp>
      <p:pic>
        <p:nvPicPr>
          <p:cNvPr id="191" name="Google Shape;191;g4190b8523b_0_126"/>
          <p:cNvPicPr preferRelativeResize="0"/>
          <p:nvPr/>
        </p:nvPicPr>
        <p:blipFill rotWithShape="1">
          <a:blip r:embed="rId3">
            <a:alphaModFix/>
          </a:blip>
          <a:srcRect/>
          <a:stretch/>
        </p:blipFill>
        <p:spPr>
          <a:xfrm>
            <a:off x="6648996" y="128902"/>
            <a:ext cx="2371151" cy="888824"/>
          </a:xfrm>
          <a:prstGeom prst="rect">
            <a:avLst/>
          </a:prstGeom>
          <a:noFill/>
          <a:ln>
            <a:noFill/>
          </a:ln>
        </p:spPr>
      </p:pic>
      <p:sp>
        <p:nvSpPr>
          <p:cNvPr id="192" name="Google Shape;192;g4190b8523b_0_126"/>
          <p:cNvSpPr txBox="1">
            <a:spLocks noGrp="1"/>
          </p:cNvSpPr>
          <p:nvPr>
            <p:ph type="body" idx="1"/>
          </p:nvPr>
        </p:nvSpPr>
        <p:spPr>
          <a:xfrm>
            <a:off x="311700" y="927275"/>
            <a:ext cx="3777300" cy="661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s-ES" sz="1800" b="1">
                <a:solidFill>
                  <a:schemeClr val="accent1"/>
                </a:solidFill>
                <a:latin typeface="Maven Pro"/>
                <a:ea typeface="Maven Pro"/>
                <a:cs typeface="Maven Pro"/>
                <a:sym typeface="Maven Pro"/>
              </a:rPr>
              <a:t>FAIR Data is NOT Open Data</a:t>
            </a:r>
            <a:endParaRPr sz="1800">
              <a:solidFill>
                <a:schemeClr val="dk1"/>
              </a:solidFill>
              <a:latin typeface="Maven Pro"/>
              <a:ea typeface="Maven Pro"/>
              <a:cs typeface="Maven Pro"/>
              <a:sym typeface="Maven Pro"/>
            </a:endParaRPr>
          </a:p>
        </p:txBody>
      </p:sp>
      <p:grpSp>
        <p:nvGrpSpPr>
          <p:cNvPr id="193" name="Google Shape;193;g4190b8523b_0_126"/>
          <p:cNvGrpSpPr/>
          <p:nvPr/>
        </p:nvGrpSpPr>
        <p:grpSpPr>
          <a:xfrm>
            <a:off x="1672850" y="2308350"/>
            <a:ext cx="1312200" cy="1288200"/>
            <a:chOff x="1672850" y="2308350"/>
            <a:chExt cx="1312200" cy="1288200"/>
          </a:xfrm>
        </p:grpSpPr>
        <p:sp>
          <p:nvSpPr>
            <p:cNvPr id="194" name="Google Shape;194;g4190b8523b_0_126"/>
            <p:cNvSpPr/>
            <p:nvPr/>
          </p:nvSpPr>
          <p:spPr>
            <a:xfrm>
              <a:off x="1672850" y="2308350"/>
              <a:ext cx="1312200" cy="1288200"/>
            </a:xfrm>
            <a:prstGeom prst="ellipse">
              <a:avLst/>
            </a:prstGeom>
            <a:solidFill>
              <a:srgbClr val="92D050">
                <a:alpha val="46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g4190b8523b_0_126"/>
            <p:cNvSpPr txBox="1"/>
            <p:nvPr/>
          </p:nvSpPr>
          <p:spPr>
            <a:xfrm>
              <a:off x="2030625" y="2671550"/>
              <a:ext cx="708000" cy="66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ES">
                  <a:latin typeface="Maven Pro"/>
                  <a:ea typeface="Maven Pro"/>
                  <a:cs typeface="Maven Pro"/>
                  <a:sym typeface="Maven Pro"/>
                </a:rPr>
                <a:t>FAIR </a:t>
              </a:r>
              <a:endParaRPr>
                <a:latin typeface="Maven Pro"/>
                <a:ea typeface="Maven Pro"/>
                <a:cs typeface="Maven Pro"/>
                <a:sym typeface="Maven Pro"/>
              </a:endParaRPr>
            </a:p>
            <a:p>
              <a:pPr marL="0" lvl="0" indent="0" algn="ctr" rtl="0">
                <a:spcBef>
                  <a:spcPts val="0"/>
                </a:spcBef>
                <a:spcAft>
                  <a:spcPts val="0"/>
                </a:spcAft>
                <a:buNone/>
              </a:pPr>
              <a:r>
                <a:rPr lang="es-ES">
                  <a:latin typeface="Maven Pro"/>
                  <a:ea typeface="Maven Pro"/>
                  <a:cs typeface="Maven Pro"/>
                  <a:sym typeface="Maven Pro"/>
                </a:rPr>
                <a:t>data</a:t>
              </a:r>
              <a:endParaRPr>
                <a:latin typeface="Maven Pro"/>
                <a:ea typeface="Maven Pro"/>
                <a:cs typeface="Maven Pro"/>
                <a:sym typeface="Maven Pro"/>
              </a:endParaRPr>
            </a:p>
          </p:txBody>
        </p:sp>
      </p:grpSp>
      <p:grpSp>
        <p:nvGrpSpPr>
          <p:cNvPr id="196" name="Google Shape;196;g4190b8523b_0_126"/>
          <p:cNvGrpSpPr/>
          <p:nvPr/>
        </p:nvGrpSpPr>
        <p:grpSpPr>
          <a:xfrm>
            <a:off x="718425" y="2558975"/>
            <a:ext cx="1312200" cy="1288200"/>
            <a:chOff x="718425" y="2558975"/>
            <a:chExt cx="1312200" cy="1288200"/>
          </a:xfrm>
        </p:grpSpPr>
        <p:sp>
          <p:nvSpPr>
            <p:cNvPr id="197" name="Google Shape;197;g4190b8523b_0_126"/>
            <p:cNvSpPr/>
            <p:nvPr/>
          </p:nvSpPr>
          <p:spPr>
            <a:xfrm>
              <a:off x="718425" y="2558975"/>
              <a:ext cx="1312200" cy="1288200"/>
            </a:xfrm>
            <a:prstGeom prst="ellipse">
              <a:avLst/>
            </a:prstGeom>
            <a:solidFill>
              <a:srgbClr val="6FA8DC">
                <a:alpha val="46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g4190b8523b_0_126"/>
            <p:cNvSpPr txBox="1"/>
            <p:nvPr/>
          </p:nvSpPr>
          <p:spPr>
            <a:xfrm>
              <a:off x="1020525" y="2872325"/>
              <a:ext cx="708000" cy="66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ES">
                  <a:latin typeface="Maven Pro"/>
                  <a:ea typeface="Maven Pro"/>
                  <a:cs typeface="Maven Pro"/>
                  <a:sym typeface="Maven Pro"/>
                </a:rPr>
                <a:t>Open Data</a:t>
              </a:r>
              <a:endParaRPr>
                <a:latin typeface="Maven Pro"/>
                <a:ea typeface="Maven Pro"/>
                <a:cs typeface="Maven Pro"/>
                <a:sym typeface="Maven Pro"/>
              </a:endParaRPr>
            </a:p>
          </p:txBody>
        </p:sp>
      </p:grpSp>
      <p:sp>
        <p:nvSpPr>
          <p:cNvPr id="199" name="Google Shape;199;g4190b8523b_0_126"/>
          <p:cNvSpPr txBox="1"/>
          <p:nvPr/>
        </p:nvSpPr>
        <p:spPr>
          <a:xfrm>
            <a:off x="495975" y="4074425"/>
            <a:ext cx="3777300" cy="363300"/>
          </a:xfrm>
          <a:prstGeom prst="rect">
            <a:avLst/>
          </a:prstGeom>
          <a:solidFill>
            <a:srgbClr val="00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ES" sz="1000" b="1">
                <a:latin typeface="Abel"/>
                <a:ea typeface="Abel"/>
                <a:cs typeface="Abel"/>
                <a:sym typeface="Abel"/>
              </a:rPr>
              <a:t>Source</a:t>
            </a:r>
            <a:r>
              <a:rPr lang="es-ES" sz="1000">
                <a:latin typeface="Abel"/>
                <a:ea typeface="Abel"/>
                <a:cs typeface="Abel"/>
                <a:sym typeface="Abel"/>
              </a:rPr>
              <a:t>: S. Venkataraman (Digital Curation Centre, Univ. of Edinburgh)</a:t>
            </a:r>
            <a:endParaRPr sz="1000">
              <a:latin typeface="Abel"/>
              <a:ea typeface="Abel"/>
              <a:cs typeface="Abel"/>
              <a:sym typeface="Abel"/>
            </a:endParaRPr>
          </a:p>
        </p:txBody>
      </p:sp>
      <p:grpSp>
        <p:nvGrpSpPr>
          <p:cNvPr id="200" name="Google Shape;200;g4190b8523b_0_126"/>
          <p:cNvGrpSpPr/>
          <p:nvPr/>
        </p:nvGrpSpPr>
        <p:grpSpPr>
          <a:xfrm>
            <a:off x="4447050" y="984900"/>
            <a:ext cx="4603750" cy="3452825"/>
            <a:chOff x="4447050" y="984900"/>
            <a:chExt cx="4603750" cy="3452825"/>
          </a:xfrm>
        </p:grpSpPr>
        <p:pic>
          <p:nvPicPr>
            <p:cNvPr id="201" name="Google Shape;201;g4190b8523b_0_126"/>
            <p:cNvPicPr preferRelativeResize="0"/>
            <p:nvPr/>
          </p:nvPicPr>
          <p:blipFill>
            <a:blip r:embed="rId4">
              <a:alphaModFix/>
            </a:blip>
            <a:stretch>
              <a:fillRect/>
            </a:stretch>
          </p:blipFill>
          <p:spPr>
            <a:xfrm>
              <a:off x="4447050" y="984900"/>
              <a:ext cx="4603750" cy="3452824"/>
            </a:xfrm>
            <a:prstGeom prst="rect">
              <a:avLst/>
            </a:prstGeom>
            <a:noFill/>
            <a:ln>
              <a:noFill/>
            </a:ln>
          </p:spPr>
        </p:pic>
        <p:sp>
          <p:nvSpPr>
            <p:cNvPr id="202" name="Google Shape;202;g4190b8523b_0_126"/>
            <p:cNvSpPr txBox="1"/>
            <p:nvPr/>
          </p:nvSpPr>
          <p:spPr>
            <a:xfrm>
              <a:off x="4860275" y="4074425"/>
              <a:ext cx="3777300" cy="363300"/>
            </a:xfrm>
            <a:prstGeom prst="rect">
              <a:avLst/>
            </a:prstGeom>
            <a:solidFill>
              <a:srgbClr val="00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ES" sz="1000" b="1">
                  <a:latin typeface="Abel"/>
                  <a:ea typeface="Abel"/>
                  <a:cs typeface="Abel"/>
                  <a:sym typeface="Abel"/>
                </a:rPr>
                <a:t>Guidelines of FAIR Data Management in H2020</a:t>
              </a:r>
              <a:endParaRPr sz="1000">
                <a:latin typeface="Abel"/>
                <a:ea typeface="Abel"/>
                <a:cs typeface="Abel"/>
                <a:sym typeface="Abe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anim calcmode="lin" valueType="num">
                                      <p:cBhvr additive="base">
                                        <p:cTn id="7" dur="1000"/>
                                        <p:tgtEl>
                                          <p:spTgt spid="19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6"/>
                                        </p:tgtEl>
                                        <p:attrNameLst>
                                          <p:attrName>style.visibility</p:attrName>
                                        </p:attrNameLst>
                                      </p:cBhvr>
                                      <p:to>
                                        <p:strVal val="visible"/>
                                      </p:to>
                                    </p:set>
                                    <p:animEffect transition="in" filter="fade">
                                      <p:cBhvr>
                                        <p:cTn id="12" dur="1000"/>
                                        <p:tgtEl>
                                          <p:spTgt spid="18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3"/>
                                        </p:tgtEl>
                                        <p:attrNameLst>
                                          <p:attrName>style.visibility</p:attrName>
                                        </p:attrNameLst>
                                      </p:cBhvr>
                                      <p:to>
                                        <p:strVal val="visible"/>
                                      </p:to>
                                    </p:set>
                                    <p:animEffect transition="in" filter="fade">
                                      <p:cBhvr>
                                        <p:cTn id="17" dur="1000"/>
                                        <p:tgtEl>
                                          <p:spTgt spid="19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6"/>
                                        </p:tgtEl>
                                        <p:attrNameLst>
                                          <p:attrName>style.visibility</p:attrName>
                                        </p:attrNameLst>
                                      </p:cBhvr>
                                      <p:to>
                                        <p:strVal val="visible"/>
                                      </p:to>
                                    </p:set>
                                    <p:animEffect transition="in" filter="fade">
                                      <p:cBhvr>
                                        <p:cTn id="22" dur="1000"/>
                                        <p:tgtEl>
                                          <p:spTgt spid="196"/>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199"/>
                                        </p:tgtEl>
                                        <p:attrNameLst>
                                          <p:attrName>style.visibility</p:attrName>
                                        </p:attrNameLst>
                                      </p:cBhvr>
                                      <p:to>
                                        <p:strVal val="visible"/>
                                      </p:to>
                                    </p:set>
                                    <p:animEffect transition="in" filter="fade">
                                      <p:cBhvr>
                                        <p:cTn id="26" dur="1000"/>
                                        <p:tgtEl>
                                          <p:spTgt spid="19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00"/>
                                        </p:tgtEl>
                                        <p:attrNameLst>
                                          <p:attrName>style.visibility</p:attrName>
                                        </p:attrNameLst>
                                      </p:cBhvr>
                                      <p:to>
                                        <p:strVal val="visible"/>
                                      </p:to>
                                    </p:set>
                                    <p:anim calcmode="lin" valueType="num">
                                      <p:cBhvr additive="base">
                                        <p:cTn id="31" dur="1000"/>
                                        <p:tgtEl>
                                          <p:spTgt spid="20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419720a5b8_0_0"/>
          <p:cNvSpPr txBox="1">
            <a:spLocks noGrp="1"/>
          </p:cNvSpPr>
          <p:nvPr>
            <p:ph type="title"/>
          </p:nvPr>
        </p:nvSpPr>
        <p:spPr>
          <a:xfrm>
            <a:off x="311700" y="2821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ES">
                <a:latin typeface="Maven Pro Medium"/>
                <a:ea typeface="Maven Pro Medium"/>
                <a:cs typeface="Maven Pro Medium"/>
                <a:sym typeface="Maven Pro Medium"/>
              </a:rPr>
              <a:t>Outline</a:t>
            </a:r>
            <a:endParaRPr>
              <a:latin typeface="Maven Pro Medium"/>
              <a:ea typeface="Maven Pro Medium"/>
              <a:cs typeface="Maven Pro Medium"/>
              <a:sym typeface="Maven Pro Medium"/>
            </a:endParaRPr>
          </a:p>
        </p:txBody>
      </p:sp>
      <p:sp>
        <p:nvSpPr>
          <p:cNvPr id="208" name="Google Shape;208;g419720a5b8_0_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s-ES"/>
              <a:t>11</a:t>
            </a:fld>
            <a:endParaRPr/>
          </a:p>
        </p:txBody>
      </p:sp>
      <p:pic>
        <p:nvPicPr>
          <p:cNvPr id="209" name="Google Shape;209;g419720a5b8_0_0"/>
          <p:cNvPicPr preferRelativeResize="0"/>
          <p:nvPr/>
        </p:nvPicPr>
        <p:blipFill rotWithShape="1">
          <a:blip r:embed="rId3">
            <a:alphaModFix/>
          </a:blip>
          <a:srcRect/>
          <a:stretch/>
        </p:blipFill>
        <p:spPr>
          <a:xfrm>
            <a:off x="6648996" y="128902"/>
            <a:ext cx="2371151" cy="888824"/>
          </a:xfrm>
          <a:prstGeom prst="rect">
            <a:avLst/>
          </a:prstGeom>
          <a:noFill/>
          <a:ln>
            <a:noFill/>
          </a:ln>
        </p:spPr>
      </p:pic>
      <p:sp>
        <p:nvSpPr>
          <p:cNvPr id="210" name="Google Shape;210;g419720a5b8_0_0"/>
          <p:cNvSpPr txBox="1"/>
          <p:nvPr/>
        </p:nvSpPr>
        <p:spPr>
          <a:xfrm>
            <a:off x="4832400" y="927283"/>
            <a:ext cx="3999900" cy="2823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s-ES" sz="2400" b="1">
                <a:solidFill>
                  <a:schemeClr val="accent1"/>
                </a:solidFill>
                <a:latin typeface="Abel"/>
                <a:ea typeface="Abel"/>
                <a:cs typeface="Abel"/>
                <a:sym typeface="Abel"/>
              </a:rPr>
              <a:t>2. Practice:</a:t>
            </a:r>
            <a:endParaRPr b="1">
              <a:latin typeface="Abel"/>
              <a:ea typeface="Abel"/>
              <a:cs typeface="Abel"/>
              <a:sym typeface="Abel"/>
            </a:endParaRPr>
          </a:p>
          <a:p>
            <a:pPr marL="457200" marR="0" lvl="0" indent="-304800" algn="l" rtl="0">
              <a:lnSpc>
                <a:spcPct val="115000"/>
              </a:lnSpc>
              <a:spcBef>
                <a:spcPts val="0"/>
              </a:spcBef>
              <a:spcAft>
                <a:spcPts val="0"/>
              </a:spcAft>
              <a:buSzPts val="1200"/>
              <a:buFont typeface="Maven Pro"/>
              <a:buChar char="●"/>
            </a:pPr>
            <a:r>
              <a:rPr lang="es-ES" sz="1200">
                <a:latin typeface="Maven Pro"/>
                <a:ea typeface="Maven Pro"/>
                <a:cs typeface="Maven Pro"/>
                <a:sym typeface="Maven Pro"/>
              </a:rPr>
              <a:t>The FAIR4Health Project</a:t>
            </a:r>
            <a:endParaRPr sz="1200">
              <a:latin typeface="Maven Pro"/>
              <a:ea typeface="Maven Pro"/>
              <a:cs typeface="Maven Pro"/>
              <a:sym typeface="Maven Pro"/>
            </a:endParaRPr>
          </a:p>
          <a:p>
            <a:pPr marL="457200" marR="0" lvl="0" indent="-304800" algn="l" rtl="0">
              <a:lnSpc>
                <a:spcPct val="115000"/>
              </a:lnSpc>
              <a:spcBef>
                <a:spcPts val="0"/>
              </a:spcBef>
              <a:spcAft>
                <a:spcPts val="0"/>
              </a:spcAft>
              <a:buSzPts val="1200"/>
              <a:buFont typeface="Maven Pro"/>
              <a:buChar char="●"/>
            </a:pPr>
            <a:r>
              <a:rPr lang="es-ES" sz="1200">
                <a:latin typeface="Maven Pro"/>
                <a:ea typeface="Maven Pro"/>
                <a:cs typeface="Maven Pro"/>
                <a:sym typeface="Maven Pro"/>
              </a:rPr>
              <a:t>The FAIRification workflow</a:t>
            </a:r>
            <a:endParaRPr sz="1200">
              <a:latin typeface="Maven Pro"/>
              <a:ea typeface="Maven Pro"/>
              <a:cs typeface="Maven Pro"/>
              <a:sym typeface="Maven Pro"/>
            </a:endParaRPr>
          </a:p>
          <a:p>
            <a:pPr marL="457200" marR="0" lvl="0" indent="-304800" algn="l" rtl="0">
              <a:lnSpc>
                <a:spcPct val="115000"/>
              </a:lnSpc>
              <a:spcBef>
                <a:spcPts val="0"/>
              </a:spcBef>
              <a:spcAft>
                <a:spcPts val="0"/>
              </a:spcAft>
              <a:buSzPts val="1200"/>
              <a:buFont typeface="Maven Pro"/>
              <a:buChar char="●"/>
            </a:pPr>
            <a:r>
              <a:rPr lang="es-ES" sz="1200">
                <a:latin typeface="Maven Pro"/>
                <a:ea typeface="Maven Pro"/>
                <a:cs typeface="Maven Pro"/>
                <a:sym typeface="Maven Pro"/>
              </a:rPr>
              <a:t>Guidelines for Biomedical Research Organizations to implement a FAIR data policy</a:t>
            </a:r>
            <a:endParaRPr sz="1200">
              <a:latin typeface="Maven Pro"/>
              <a:ea typeface="Maven Pro"/>
              <a:cs typeface="Maven Pro"/>
              <a:sym typeface="Maven Pro"/>
            </a:endParaRPr>
          </a:p>
          <a:p>
            <a:pPr marL="0" marR="0" lvl="0" indent="0" algn="l" rtl="0">
              <a:lnSpc>
                <a:spcPct val="115000"/>
              </a:lnSpc>
              <a:spcBef>
                <a:spcPts val="0"/>
              </a:spcBef>
              <a:spcAft>
                <a:spcPts val="0"/>
              </a:spcAft>
              <a:buNone/>
            </a:pPr>
            <a:endParaRPr sz="1200" b="0" i="0" u="none" strike="noStrike" cap="none">
              <a:solidFill>
                <a:srgbClr val="000000"/>
              </a:solidFill>
              <a:latin typeface="Abel"/>
              <a:ea typeface="Abel"/>
              <a:cs typeface="Abel"/>
              <a:sym typeface="Abel"/>
            </a:endParaRPr>
          </a:p>
        </p:txBody>
      </p:sp>
      <p:sp>
        <p:nvSpPr>
          <p:cNvPr id="211" name="Google Shape;211;g419720a5b8_0_0"/>
          <p:cNvSpPr txBox="1">
            <a:spLocks noGrp="1"/>
          </p:cNvSpPr>
          <p:nvPr>
            <p:ph type="body" idx="1"/>
          </p:nvPr>
        </p:nvSpPr>
        <p:spPr>
          <a:xfrm>
            <a:off x="311700" y="927283"/>
            <a:ext cx="39999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ES" sz="2400" b="1">
                <a:solidFill>
                  <a:schemeClr val="accent1"/>
                </a:solidFill>
                <a:latin typeface="Abel"/>
                <a:ea typeface="Abel"/>
                <a:cs typeface="Abel"/>
                <a:sym typeface="Abel"/>
              </a:rPr>
              <a:t>1. Theory:</a:t>
            </a:r>
            <a:endParaRPr sz="1600" b="1">
              <a:solidFill>
                <a:schemeClr val="accent1"/>
              </a:solidFill>
              <a:latin typeface="Abel"/>
              <a:ea typeface="Abel"/>
              <a:cs typeface="Abel"/>
              <a:sym typeface="Abel"/>
            </a:endParaRPr>
          </a:p>
          <a:p>
            <a:pPr marL="457200" lvl="0" indent="-304800" algn="l" rtl="0">
              <a:lnSpc>
                <a:spcPct val="115000"/>
              </a:lnSpc>
              <a:spcBef>
                <a:spcPts val="0"/>
              </a:spcBef>
              <a:spcAft>
                <a:spcPts val="0"/>
              </a:spcAft>
              <a:buClr>
                <a:schemeClr val="dk1"/>
              </a:buClr>
              <a:buSzPts val="1200"/>
              <a:buFont typeface="Maven Pro"/>
              <a:buChar char="●"/>
            </a:pPr>
            <a:r>
              <a:rPr lang="es-ES" sz="1200">
                <a:solidFill>
                  <a:schemeClr val="dk1"/>
                </a:solidFill>
                <a:latin typeface="Maven Pro"/>
                <a:ea typeface="Maven Pro"/>
                <a:cs typeface="Maven Pro"/>
                <a:sym typeface="Maven Pro"/>
              </a:rPr>
              <a:t>What FAIR stands for?</a:t>
            </a:r>
            <a:endParaRPr sz="1200">
              <a:solidFill>
                <a:schemeClr val="dk1"/>
              </a:solidFill>
              <a:latin typeface="Maven Pro"/>
              <a:ea typeface="Maven Pro"/>
              <a:cs typeface="Maven Pro"/>
              <a:sym typeface="Maven Pro"/>
            </a:endParaRPr>
          </a:p>
          <a:p>
            <a:pPr marL="457200" lvl="0" indent="-304800" algn="l" rtl="0">
              <a:lnSpc>
                <a:spcPct val="115000"/>
              </a:lnSpc>
              <a:spcBef>
                <a:spcPts val="0"/>
              </a:spcBef>
              <a:spcAft>
                <a:spcPts val="0"/>
              </a:spcAft>
              <a:buClr>
                <a:schemeClr val="dk1"/>
              </a:buClr>
              <a:buSzPts val="1200"/>
              <a:buFont typeface="Maven Pro"/>
              <a:buChar char="●"/>
            </a:pPr>
            <a:r>
              <a:rPr lang="es-ES" sz="1200">
                <a:solidFill>
                  <a:schemeClr val="dk1"/>
                </a:solidFill>
                <a:latin typeface="Maven Pro"/>
                <a:ea typeface="Maven Pro"/>
                <a:cs typeface="Maven Pro"/>
                <a:sym typeface="Maven Pro"/>
              </a:rPr>
              <a:t>Why go FAIR?</a:t>
            </a:r>
            <a:endParaRPr sz="1200">
              <a:solidFill>
                <a:schemeClr val="dk1"/>
              </a:solidFill>
              <a:latin typeface="Maven Pro"/>
              <a:ea typeface="Maven Pro"/>
              <a:cs typeface="Maven Pro"/>
              <a:sym typeface="Maven Pro"/>
            </a:endParaRPr>
          </a:p>
          <a:p>
            <a:pPr marL="457200" lvl="0" indent="-304800" algn="l" rtl="0">
              <a:spcBef>
                <a:spcPts val="0"/>
              </a:spcBef>
              <a:spcAft>
                <a:spcPts val="0"/>
              </a:spcAft>
              <a:buClr>
                <a:srgbClr val="000000"/>
              </a:buClr>
              <a:buSzPts val="1200"/>
              <a:buFont typeface="Maven Pro"/>
              <a:buChar char="●"/>
            </a:pPr>
            <a:r>
              <a:rPr lang="es-ES" sz="1200">
                <a:solidFill>
                  <a:srgbClr val="000000"/>
                </a:solidFill>
                <a:latin typeface="Maven Pro"/>
                <a:ea typeface="Maven Pro"/>
                <a:cs typeface="Maven Pro"/>
                <a:sym typeface="Maven Pro"/>
              </a:rPr>
              <a:t>Open data vs FAIR data</a:t>
            </a:r>
            <a:endParaRPr sz="1200">
              <a:solidFill>
                <a:srgbClr val="000000"/>
              </a:solidFill>
              <a:latin typeface="Maven Pro"/>
              <a:ea typeface="Maven Pro"/>
              <a:cs typeface="Maven Pro"/>
              <a:sym typeface="Maven Pro"/>
            </a:endParaRPr>
          </a:p>
          <a:p>
            <a:pPr marL="457200" lvl="0" indent="-304800" algn="l" rtl="0">
              <a:lnSpc>
                <a:spcPct val="115000"/>
              </a:lnSpc>
              <a:spcBef>
                <a:spcPts val="0"/>
              </a:spcBef>
              <a:spcAft>
                <a:spcPts val="0"/>
              </a:spcAft>
              <a:buClr>
                <a:srgbClr val="0000FF"/>
              </a:buClr>
              <a:buSzPts val="1200"/>
              <a:buFont typeface="Maven Pro"/>
              <a:buChar char="●"/>
            </a:pPr>
            <a:r>
              <a:rPr lang="es-ES" sz="1200" b="1">
                <a:solidFill>
                  <a:srgbClr val="0000FF"/>
                </a:solidFill>
                <a:latin typeface="Maven Pro"/>
                <a:ea typeface="Maven Pro"/>
                <a:cs typeface="Maven Pro"/>
                <a:sym typeface="Maven Pro"/>
              </a:rPr>
              <a:t>FAIR data quality (FAIR metrics)</a:t>
            </a:r>
            <a:endParaRPr sz="1200">
              <a:solidFill>
                <a:srgbClr val="0000FF"/>
              </a:solidFill>
              <a:latin typeface="Maven Pro"/>
              <a:ea typeface="Maven Pro"/>
              <a:cs typeface="Maven Pro"/>
              <a:sym typeface="Maven Pro"/>
            </a:endParaRPr>
          </a:p>
          <a:p>
            <a:pPr marL="457200" lvl="0" indent="-304800" algn="l" rtl="0">
              <a:lnSpc>
                <a:spcPct val="115000"/>
              </a:lnSpc>
              <a:spcBef>
                <a:spcPts val="0"/>
              </a:spcBef>
              <a:spcAft>
                <a:spcPts val="0"/>
              </a:spcAft>
              <a:buClr>
                <a:schemeClr val="dk1"/>
              </a:buClr>
              <a:buSzPts val="1200"/>
              <a:buFont typeface="Maven Pro"/>
              <a:buChar char="●"/>
            </a:pPr>
            <a:r>
              <a:rPr lang="es-ES" sz="1200">
                <a:solidFill>
                  <a:schemeClr val="dk1"/>
                </a:solidFill>
                <a:latin typeface="Maven Pro"/>
                <a:ea typeface="Maven Pro"/>
                <a:cs typeface="Maven Pro"/>
                <a:sym typeface="Maven Pro"/>
              </a:rPr>
              <a:t>FAIR repositories</a:t>
            </a:r>
            <a:endParaRPr sz="1600">
              <a:solidFill>
                <a:schemeClr val="dk1"/>
              </a:solidFill>
              <a:latin typeface="Maven Pro Medium"/>
              <a:ea typeface="Maven Pro Medium"/>
              <a:cs typeface="Maven Pro Medium"/>
              <a:sym typeface="Maven Pro Medium"/>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Maven Pro"/>
              <a:ea typeface="Maven Pro"/>
              <a:cs typeface="Maven Pro"/>
              <a:sym typeface="Maven Pr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419720a5b8_0_8"/>
          <p:cNvSpPr txBox="1">
            <a:spLocks noGrp="1"/>
          </p:cNvSpPr>
          <p:nvPr>
            <p:ph type="title"/>
          </p:nvPr>
        </p:nvSpPr>
        <p:spPr>
          <a:xfrm>
            <a:off x="311700" y="2821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ES">
                <a:latin typeface="Maven Pro Medium"/>
                <a:ea typeface="Maven Pro Medium"/>
                <a:cs typeface="Maven Pro Medium"/>
                <a:sym typeface="Maven Pro Medium"/>
              </a:rPr>
              <a:t>FAIR metrics</a:t>
            </a:r>
            <a:endParaRPr>
              <a:latin typeface="Maven Pro Medium"/>
              <a:ea typeface="Maven Pro Medium"/>
              <a:cs typeface="Maven Pro Medium"/>
              <a:sym typeface="Maven Pro Medium"/>
            </a:endParaRPr>
          </a:p>
        </p:txBody>
      </p:sp>
      <p:sp>
        <p:nvSpPr>
          <p:cNvPr id="217" name="Google Shape;217;g419720a5b8_0_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s-ES"/>
              <a:t>12</a:t>
            </a:fld>
            <a:endParaRPr/>
          </a:p>
        </p:txBody>
      </p:sp>
      <p:pic>
        <p:nvPicPr>
          <p:cNvPr id="218" name="Google Shape;218;g419720a5b8_0_8"/>
          <p:cNvPicPr preferRelativeResize="0"/>
          <p:nvPr/>
        </p:nvPicPr>
        <p:blipFill rotWithShape="1">
          <a:blip r:embed="rId3">
            <a:alphaModFix/>
          </a:blip>
          <a:srcRect/>
          <a:stretch/>
        </p:blipFill>
        <p:spPr>
          <a:xfrm>
            <a:off x="6648996" y="128902"/>
            <a:ext cx="2371151" cy="888824"/>
          </a:xfrm>
          <a:prstGeom prst="rect">
            <a:avLst/>
          </a:prstGeom>
          <a:noFill/>
          <a:ln>
            <a:noFill/>
          </a:ln>
        </p:spPr>
      </p:pic>
      <p:sp>
        <p:nvSpPr>
          <p:cNvPr id="219" name="Google Shape;219;g419720a5b8_0_8"/>
          <p:cNvSpPr txBox="1">
            <a:spLocks noGrp="1"/>
          </p:cNvSpPr>
          <p:nvPr>
            <p:ph type="body" idx="1"/>
          </p:nvPr>
        </p:nvSpPr>
        <p:spPr>
          <a:xfrm>
            <a:off x="311700" y="927275"/>
            <a:ext cx="83154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ES" sz="1200">
                <a:solidFill>
                  <a:schemeClr val="dk1"/>
                </a:solidFill>
                <a:latin typeface="Maven Pro"/>
                <a:ea typeface="Maven Pro"/>
                <a:cs typeface="Maven Pro"/>
                <a:sym typeface="Maven Pro"/>
              </a:rPr>
              <a:t>Assess the degree of FAIRness of a resource:</a:t>
            </a:r>
            <a:endParaRPr sz="1200">
              <a:solidFill>
                <a:schemeClr val="dk1"/>
              </a:solidFill>
              <a:latin typeface="Maven Pro"/>
              <a:ea typeface="Maven Pro"/>
              <a:cs typeface="Maven Pro"/>
              <a:sym typeface="Maven Pro"/>
            </a:endParaRPr>
          </a:p>
          <a:p>
            <a:pPr marL="0" lvl="0" indent="0" algn="l" rtl="0">
              <a:lnSpc>
                <a:spcPct val="115000"/>
              </a:lnSpc>
              <a:spcBef>
                <a:spcPts val="0"/>
              </a:spcBef>
              <a:spcAft>
                <a:spcPts val="0"/>
              </a:spcAft>
              <a:buNone/>
            </a:pPr>
            <a:r>
              <a:rPr lang="es-ES" sz="1200" u="sng">
                <a:solidFill>
                  <a:schemeClr val="hlink"/>
                </a:solidFill>
                <a:latin typeface="Maven Pro"/>
                <a:ea typeface="Maven Pro"/>
                <a:cs typeface="Maven Pro"/>
                <a:sym typeface="Maven Pro"/>
                <a:hlinkClick r:id="rId4"/>
              </a:rPr>
              <a:t>https://github.com/FAIRMetrics/Metrics/blob/master/MaturityIndicators/Gen1/ALL.pdf</a:t>
            </a:r>
            <a:endParaRPr sz="1200">
              <a:solidFill>
                <a:schemeClr val="dk1"/>
              </a:solidFill>
              <a:latin typeface="Maven Pro"/>
              <a:ea typeface="Maven Pro"/>
              <a:cs typeface="Maven Pro"/>
              <a:sym typeface="Maven Pro"/>
            </a:endParaRPr>
          </a:p>
          <a:p>
            <a:pPr marL="0" lvl="0" indent="0" algn="l" rtl="0">
              <a:lnSpc>
                <a:spcPct val="115000"/>
              </a:lnSpc>
              <a:spcBef>
                <a:spcPts val="0"/>
              </a:spcBef>
              <a:spcAft>
                <a:spcPts val="0"/>
              </a:spcAft>
              <a:buNone/>
            </a:pPr>
            <a:endParaRPr sz="1200">
              <a:solidFill>
                <a:schemeClr val="dk1"/>
              </a:solidFill>
              <a:latin typeface="Maven Pro"/>
              <a:ea typeface="Maven Pro"/>
              <a:cs typeface="Maven Pro"/>
              <a:sym typeface="Maven Pro"/>
            </a:endParaRPr>
          </a:p>
        </p:txBody>
      </p:sp>
      <p:grpSp>
        <p:nvGrpSpPr>
          <p:cNvPr id="220" name="Google Shape;220;g419720a5b8_0_8"/>
          <p:cNvGrpSpPr/>
          <p:nvPr/>
        </p:nvGrpSpPr>
        <p:grpSpPr>
          <a:xfrm>
            <a:off x="311700" y="1617125"/>
            <a:ext cx="4550675" cy="2958312"/>
            <a:chOff x="311700" y="1617125"/>
            <a:chExt cx="4550675" cy="2958312"/>
          </a:xfrm>
        </p:grpSpPr>
        <p:pic>
          <p:nvPicPr>
            <p:cNvPr id="221" name="Google Shape;221;g419720a5b8_0_8"/>
            <p:cNvPicPr preferRelativeResize="0"/>
            <p:nvPr/>
          </p:nvPicPr>
          <p:blipFill>
            <a:blip r:embed="rId5">
              <a:alphaModFix/>
            </a:blip>
            <a:stretch>
              <a:fillRect/>
            </a:stretch>
          </p:blipFill>
          <p:spPr>
            <a:xfrm>
              <a:off x="311700" y="1617125"/>
              <a:ext cx="4550675" cy="2407926"/>
            </a:xfrm>
            <a:prstGeom prst="rect">
              <a:avLst/>
            </a:prstGeom>
            <a:noFill/>
            <a:ln>
              <a:noFill/>
            </a:ln>
          </p:spPr>
        </p:pic>
        <p:sp>
          <p:nvSpPr>
            <p:cNvPr id="222" name="Google Shape;222;g419720a5b8_0_8"/>
            <p:cNvSpPr txBox="1"/>
            <p:nvPr/>
          </p:nvSpPr>
          <p:spPr>
            <a:xfrm>
              <a:off x="782241" y="4068737"/>
              <a:ext cx="3609600" cy="506700"/>
            </a:xfrm>
            <a:prstGeom prst="rect">
              <a:avLst/>
            </a:prstGeom>
            <a:solidFill>
              <a:srgbClr val="00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ES" sz="1000" b="1" i="0" u="none" strike="noStrike" cap="none">
                  <a:solidFill>
                    <a:schemeClr val="dk1"/>
                  </a:solidFill>
                  <a:latin typeface="Abel"/>
                  <a:ea typeface="Abel"/>
                  <a:cs typeface="Abel"/>
                  <a:sym typeface="Abel"/>
                </a:rPr>
                <a:t>Wilkinson, M. D., et al. (201</a:t>
              </a:r>
              <a:r>
                <a:rPr lang="es-ES" sz="1000" b="1">
                  <a:solidFill>
                    <a:schemeClr val="dk1"/>
                  </a:solidFill>
                  <a:latin typeface="Abel"/>
                  <a:ea typeface="Abel"/>
                  <a:cs typeface="Abel"/>
                  <a:sym typeface="Abel"/>
                </a:rPr>
                <a:t>8</a:t>
              </a:r>
              <a:r>
                <a:rPr lang="es-ES" sz="1000" b="1" i="0" u="none" strike="noStrike" cap="none">
                  <a:solidFill>
                    <a:schemeClr val="dk1"/>
                  </a:solidFill>
                  <a:latin typeface="Abel"/>
                  <a:ea typeface="Abel"/>
                  <a:cs typeface="Abel"/>
                  <a:sym typeface="Abel"/>
                </a:rPr>
                <a:t>). </a:t>
              </a:r>
              <a:r>
                <a:rPr lang="es-ES" sz="1000" b="1">
                  <a:solidFill>
                    <a:schemeClr val="dk1"/>
                  </a:solidFill>
                  <a:latin typeface="Abel"/>
                  <a:ea typeface="Abel"/>
                  <a:cs typeface="Abel"/>
                  <a:sym typeface="Abel"/>
                </a:rPr>
                <a:t>A design framework and exemplar metrics for FAIRness</a:t>
              </a:r>
              <a:r>
                <a:rPr lang="es-ES" sz="1000" b="1" i="0" u="none" strike="noStrike" cap="none">
                  <a:solidFill>
                    <a:schemeClr val="dk1"/>
                  </a:solidFill>
                  <a:latin typeface="Abel"/>
                  <a:ea typeface="Abel"/>
                  <a:cs typeface="Abel"/>
                  <a:sym typeface="Abel"/>
                </a:rPr>
                <a:t>. </a:t>
              </a:r>
              <a:r>
                <a:rPr lang="es-ES" sz="1000" b="1" i="1" u="none" strike="noStrike" cap="none">
                  <a:solidFill>
                    <a:schemeClr val="dk1"/>
                  </a:solidFill>
                  <a:latin typeface="Abel"/>
                  <a:ea typeface="Abel"/>
                  <a:cs typeface="Abel"/>
                  <a:sym typeface="Abel"/>
                </a:rPr>
                <a:t>Scientific data</a:t>
              </a:r>
              <a:r>
                <a:rPr lang="es-ES" sz="1000" b="1" i="0" u="none" strike="noStrike" cap="none">
                  <a:solidFill>
                    <a:schemeClr val="dk1"/>
                  </a:solidFill>
                  <a:latin typeface="Abel"/>
                  <a:ea typeface="Abel"/>
                  <a:cs typeface="Abel"/>
                  <a:sym typeface="Abel"/>
                </a:rPr>
                <a:t>, </a:t>
              </a:r>
              <a:r>
                <a:rPr lang="es-ES" sz="1000" b="1">
                  <a:solidFill>
                    <a:schemeClr val="dk1"/>
                  </a:solidFill>
                  <a:latin typeface="Abel"/>
                  <a:ea typeface="Abel"/>
                  <a:cs typeface="Abel"/>
                  <a:sym typeface="Abel"/>
                </a:rPr>
                <a:t>5</a:t>
              </a:r>
              <a:endParaRPr sz="1000" b="1" i="0" u="none" strike="noStrike" cap="none">
                <a:solidFill>
                  <a:srgbClr val="000000"/>
                </a:solidFill>
                <a:latin typeface="Arial"/>
                <a:ea typeface="Arial"/>
                <a:cs typeface="Arial"/>
                <a:sym typeface="Arial"/>
              </a:endParaRPr>
            </a:p>
          </p:txBody>
        </p:sp>
      </p:grpSp>
      <p:grpSp>
        <p:nvGrpSpPr>
          <p:cNvPr id="223" name="Google Shape;223;g419720a5b8_0_8"/>
          <p:cNvGrpSpPr/>
          <p:nvPr/>
        </p:nvGrpSpPr>
        <p:grpSpPr>
          <a:xfrm>
            <a:off x="4485613" y="988375"/>
            <a:ext cx="4245188" cy="3888350"/>
            <a:chOff x="4485613" y="988375"/>
            <a:chExt cx="4245188" cy="3888350"/>
          </a:xfrm>
        </p:grpSpPr>
        <p:pic>
          <p:nvPicPr>
            <p:cNvPr id="224" name="Google Shape;224;g419720a5b8_0_8"/>
            <p:cNvPicPr preferRelativeResize="0"/>
            <p:nvPr/>
          </p:nvPicPr>
          <p:blipFill>
            <a:blip r:embed="rId6">
              <a:alphaModFix/>
            </a:blip>
            <a:stretch>
              <a:fillRect/>
            </a:stretch>
          </p:blipFill>
          <p:spPr>
            <a:xfrm>
              <a:off x="4485625" y="988375"/>
              <a:ext cx="4245176" cy="2865700"/>
            </a:xfrm>
            <a:prstGeom prst="rect">
              <a:avLst/>
            </a:prstGeom>
            <a:noFill/>
            <a:ln>
              <a:noFill/>
            </a:ln>
          </p:spPr>
        </p:pic>
        <p:pic>
          <p:nvPicPr>
            <p:cNvPr id="225" name="Google Shape;225;g419720a5b8_0_8"/>
            <p:cNvPicPr preferRelativeResize="0"/>
            <p:nvPr/>
          </p:nvPicPr>
          <p:blipFill>
            <a:blip r:embed="rId7">
              <a:alphaModFix/>
            </a:blip>
            <a:stretch>
              <a:fillRect/>
            </a:stretch>
          </p:blipFill>
          <p:spPr>
            <a:xfrm>
              <a:off x="4485613" y="3854075"/>
              <a:ext cx="4245187" cy="102265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fade">
                                      <p:cBhvr>
                                        <p:cTn id="7" dur="1000"/>
                                        <p:tgtEl>
                                          <p:spTgt spid="2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23"/>
                                        </p:tgtEl>
                                        <p:attrNameLst>
                                          <p:attrName>style.visibility</p:attrName>
                                        </p:attrNameLst>
                                      </p:cBhvr>
                                      <p:to>
                                        <p:strVal val="visible"/>
                                      </p:to>
                                    </p:set>
                                    <p:anim calcmode="lin" valueType="num">
                                      <p:cBhvr additive="base">
                                        <p:cTn id="12" dur="1000"/>
                                        <p:tgtEl>
                                          <p:spTgt spid="22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419720a5b8_0_24"/>
          <p:cNvSpPr txBox="1">
            <a:spLocks noGrp="1"/>
          </p:cNvSpPr>
          <p:nvPr>
            <p:ph type="title"/>
          </p:nvPr>
        </p:nvSpPr>
        <p:spPr>
          <a:xfrm>
            <a:off x="311700" y="2821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ES">
                <a:latin typeface="Maven Pro Medium"/>
                <a:ea typeface="Maven Pro Medium"/>
                <a:cs typeface="Maven Pro Medium"/>
                <a:sym typeface="Maven Pro Medium"/>
              </a:rPr>
              <a:t>Outline</a:t>
            </a:r>
            <a:endParaRPr>
              <a:latin typeface="Maven Pro Medium"/>
              <a:ea typeface="Maven Pro Medium"/>
              <a:cs typeface="Maven Pro Medium"/>
              <a:sym typeface="Maven Pro Medium"/>
            </a:endParaRPr>
          </a:p>
        </p:txBody>
      </p:sp>
      <p:sp>
        <p:nvSpPr>
          <p:cNvPr id="231" name="Google Shape;231;g419720a5b8_0_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s-ES"/>
              <a:t>13</a:t>
            </a:fld>
            <a:endParaRPr/>
          </a:p>
        </p:txBody>
      </p:sp>
      <p:pic>
        <p:nvPicPr>
          <p:cNvPr id="232" name="Google Shape;232;g419720a5b8_0_24"/>
          <p:cNvPicPr preferRelativeResize="0"/>
          <p:nvPr/>
        </p:nvPicPr>
        <p:blipFill rotWithShape="1">
          <a:blip r:embed="rId3">
            <a:alphaModFix/>
          </a:blip>
          <a:srcRect/>
          <a:stretch/>
        </p:blipFill>
        <p:spPr>
          <a:xfrm>
            <a:off x="6648996" y="128902"/>
            <a:ext cx="2371151" cy="888824"/>
          </a:xfrm>
          <a:prstGeom prst="rect">
            <a:avLst/>
          </a:prstGeom>
          <a:noFill/>
          <a:ln>
            <a:noFill/>
          </a:ln>
        </p:spPr>
      </p:pic>
      <p:sp>
        <p:nvSpPr>
          <p:cNvPr id="233" name="Google Shape;233;g419720a5b8_0_24"/>
          <p:cNvSpPr txBox="1"/>
          <p:nvPr/>
        </p:nvSpPr>
        <p:spPr>
          <a:xfrm>
            <a:off x="4832400" y="927283"/>
            <a:ext cx="3999900" cy="2823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s-ES" sz="2400" b="1">
                <a:solidFill>
                  <a:schemeClr val="accent1"/>
                </a:solidFill>
                <a:latin typeface="Abel"/>
                <a:ea typeface="Abel"/>
                <a:cs typeface="Abel"/>
                <a:sym typeface="Abel"/>
              </a:rPr>
              <a:t>2. Practice:</a:t>
            </a:r>
            <a:endParaRPr b="1">
              <a:latin typeface="Abel"/>
              <a:ea typeface="Abel"/>
              <a:cs typeface="Abel"/>
              <a:sym typeface="Abel"/>
            </a:endParaRPr>
          </a:p>
          <a:p>
            <a:pPr marL="457200" marR="0" lvl="0" indent="-304800" algn="l" rtl="0">
              <a:lnSpc>
                <a:spcPct val="115000"/>
              </a:lnSpc>
              <a:spcBef>
                <a:spcPts val="0"/>
              </a:spcBef>
              <a:spcAft>
                <a:spcPts val="0"/>
              </a:spcAft>
              <a:buSzPts val="1200"/>
              <a:buFont typeface="Maven Pro"/>
              <a:buChar char="●"/>
            </a:pPr>
            <a:r>
              <a:rPr lang="es-ES" sz="1200">
                <a:latin typeface="Maven Pro"/>
                <a:ea typeface="Maven Pro"/>
                <a:cs typeface="Maven Pro"/>
                <a:sym typeface="Maven Pro"/>
              </a:rPr>
              <a:t>The FAIR4Health Project</a:t>
            </a:r>
            <a:endParaRPr sz="1200">
              <a:latin typeface="Maven Pro"/>
              <a:ea typeface="Maven Pro"/>
              <a:cs typeface="Maven Pro"/>
              <a:sym typeface="Maven Pro"/>
            </a:endParaRPr>
          </a:p>
          <a:p>
            <a:pPr marL="457200" marR="0" lvl="0" indent="-304800" algn="l" rtl="0">
              <a:lnSpc>
                <a:spcPct val="115000"/>
              </a:lnSpc>
              <a:spcBef>
                <a:spcPts val="0"/>
              </a:spcBef>
              <a:spcAft>
                <a:spcPts val="0"/>
              </a:spcAft>
              <a:buSzPts val="1200"/>
              <a:buFont typeface="Maven Pro"/>
              <a:buChar char="●"/>
            </a:pPr>
            <a:r>
              <a:rPr lang="es-ES" sz="1200">
                <a:latin typeface="Maven Pro"/>
                <a:ea typeface="Maven Pro"/>
                <a:cs typeface="Maven Pro"/>
                <a:sym typeface="Maven Pro"/>
              </a:rPr>
              <a:t>The FAIRification workflow</a:t>
            </a:r>
            <a:endParaRPr sz="1200">
              <a:latin typeface="Maven Pro"/>
              <a:ea typeface="Maven Pro"/>
              <a:cs typeface="Maven Pro"/>
              <a:sym typeface="Maven Pro"/>
            </a:endParaRPr>
          </a:p>
          <a:p>
            <a:pPr marL="457200" marR="0" lvl="0" indent="-304800" algn="l" rtl="0">
              <a:lnSpc>
                <a:spcPct val="115000"/>
              </a:lnSpc>
              <a:spcBef>
                <a:spcPts val="0"/>
              </a:spcBef>
              <a:spcAft>
                <a:spcPts val="0"/>
              </a:spcAft>
              <a:buSzPts val="1200"/>
              <a:buFont typeface="Maven Pro"/>
              <a:buChar char="●"/>
            </a:pPr>
            <a:r>
              <a:rPr lang="es-ES" sz="1200">
                <a:latin typeface="Maven Pro"/>
                <a:ea typeface="Maven Pro"/>
                <a:cs typeface="Maven Pro"/>
                <a:sym typeface="Maven Pro"/>
              </a:rPr>
              <a:t>Guidelines for Biomedical Research Organizations to implement a FAIR data policy</a:t>
            </a:r>
            <a:endParaRPr sz="1200">
              <a:latin typeface="Maven Pro"/>
              <a:ea typeface="Maven Pro"/>
              <a:cs typeface="Maven Pro"/>
              <a:sym typeface="Maven Pro"/>
            </a:endParaRPr>
          </a:p>
          <a:p>
            <a:pPr marL="0" marR="0" lvl="0" indent="0" algn="l" rtl="0">
              <a:lnSpc>
                <a:spcPct val="115000"/>
              </a:lnSpc>
              <a:spcBef>
                <a:spcPts val="0"/>
              </a:spcBef>
              <a:spcAft>
                <a:spcPts val="0"/>
              </a:spcAft>
              <a:buNone/>
            </a:pPr>
            <a:endParaRPr sz="1200" b="0" i="0" u="none" strike="noStrike" cap="none">
              <a:solidFill>
                <a:srgbClr val="000000"/>
              </a:solidFill>
              <a:latin typeface="Abel"/>
              <a:ea typeface="Abel"/>
              <a:cs typeface="Abel"/>
              <a:sym typeface="Abel"/>
            </a:endParaRPr>
          </a:p>
        </p:txBody>
      </p:sp>
      <p:sp>
        <p:nvSpPr>
          <p:cNvPr id="234" name="Google Shape;234;g419720a5b8_0_24"/>
          <p:cNvSpPr txBox="1">
            <a:spLocks noGrp="1"/>
          </p:cNvSpPr>
          <p:nvPr>
            <p:ph type="body" idx="1"/>
          </p:nvPr>
        </p:nvSpPr>
        <p:spPr>
          <a:xfrm>
            <a:off x="311700" y="927283"/>
            <a:ext cx="39999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ES" sz="2400" b="1">
                <a:solidFill>
                  <a:schemeClr val="accent1"/>
                </a:solidFill>
                <a:latin typeface="Abel"/>
                <a:ea typeface="Abel"/>
                <a:cs typeface="Abel"/>
                <a:sym typeface="Abel"/>
              </a:rPr>
              <a:t>1. Theory:</a:t>
            </a:r>
            <a:endParaRPr sz="1600" b="1">
              <a:solidFill>
                <a:schemeClr val="accent1"/>
              </a:solidFill>
              <a:latin typeface="Abel"/>
              <a:ea typeface="Abel"/>
              <a:cs typeface="Abel"/>
              <a:sym typeface="Abel"/>
            </a:endParaRPr>
          </a:p>
          <a:p>
            <a:pPr marL="457200" lvl="0" indent="-304800" algn="l" rtl="0">
              <a:lnSpc>
                <a:spcPct val="115000"/>
              </a:lnSpc>
              <a:spcBef>
                <a:spcPts val="0"/>
              </a:spcBef>
              <a:spcAft>
                <a:spcPts val="0"/>
              </a:spcAft>
              <a:buClr>
                <a:schemeClr val="dk1"/>
              </a:buClr>
              <a:buSzPts val="1200"/>
              <a:buFont typeface="Maven Pro"/>
              <a:buChar char="●"/>
            </a:pPr>
            <a:r>
              <a:rPr lang="es-ES" sz="1200">
                <a:solidFill>
                  <a:schemeClr val="dk1"/>
                </a:solidFill>
                <a:latin typeface="Maven Pro"/>
                <a:ea typeface="Maven Pro"/>
                <a:cs typeface="Maven Pro"/>
                <a:sym typeface="Maven Pro"/>
              </a:rPr>
              <a:t>What FAIR stands for?</a:t>
            </a:r>
            <a:endParaRPr sz="1200">
              <a:solidFill>
                <a:schemeClr val="dk1"/>
              </a:solidFill>
              <a:latin typeface="Maven Pro"/>
              <a:ea typeface="Maven Pro"/>
              <a:cs typeface="Maven Pro"/>
              <a:sym typeface="Maven Pro"/>
            </a:endParaRPr>
          </a:p>
          <a:p>
            <a:pPr marL="457200" lvl="0" indent="-304800" algn="l" rtl="0">
              <a:lnSpc>
                <a:spcPct val="115000"/>
              </a:lnSpc>
              <a:spcBef>
                <a:spcPts val="0"/>
              </a:spcBef>
              <a:spcAft>
                <a:spcPts val="0"/>
              </a:spcAft>
              <a:buClr>
                <a:schemeClr val="dk1"/>
              </a:buClr>
              <a:buSzPts val="1200"/>
              <a:buFont typeface="Maven Pro"/>
              <a:buChar char="●"/>
            </a:pPr>
            <a:r>
              <a:rPr lang="es-ES" sz="1200">
                <a:solidFill>
                  <a:schemeClr val="dk1"/>
                </a:solidFill>
                <a:latin typeface="Maven Pro"/>
                <a:ea typeface="Maven Pro"/>
                <a:cs typeface="Maven Pro"/>
                <a:sym typeface="Maven Pro"/>
              </a:rPr>
              <a:t>Why go FAIR?</a:t>
            </a:r>
            <a:endParaRPr sz="1200">
              <a:solidFill>
                <a:schemeClr val="dk1"/>
              </a:solidFill>
              <a:latin typeface="Maven Pro"/>
              <a:ea typeface="Maven Pro"/>
              <a:cs typeface="Maven Pro"/>
              <a:sym typeface="Maven Pro"/>
            </a:endParaRPr>
          </a:p>
          <a:p>
            <a:pPr marL="457200" lvl="0" indent="-304800" algn="l" rtl="0">
              <a:spcBef>
                <a:spcPts val="0"/>
              </a:spcBef>
              <a:spcAft>
                <a:spcPts val="0"/>
              </a:spcAft>
              <a:buClr>
                <a:srgbClr val="000000"/>
              </a:buClr>
              <a:buSzPts val="1200"/>
              <a:buFont typeface="Maven Pro"/>
              <a:buChar char="●"/>
            </a:pPr>
            <a:r>
              <a:rPr lang="es-ES" sz="1200">
                <a:solidFill>
                  <a:srgbClr val="000000"/>
                </a:solidFill>
                <a:latin typeface="Maven Pro"/>
                <a:ea typeface="Maven Pro"/>
                <a:cs typeface="Maven Pro"/>
                <a:sym typeface="Maven Pro"/>
              </a:rPr>
              <a:t>Open data vs FAIR data</a:t>
            </a:r>
            <a:endParaRPr sz="1200">
              <a:solidFill>
                <a:srgbClr val="000000"/>
              </a:solidFill>
              <a:latin typeface="Maven Pro"/>
              <a:ea typeface="Maven Pro"/>
              <a:cs typeface="Maven Pro"/>
              <a:sym typeface="Maven Pro"/>
            </a:endParaRPr>
          </a:p>
          <a:p>
            <a:pPr marL="457200" lvl="0" indent="-304800" algn="l" rtl="0">
              <a:lnSpc>
                <a:spcPct val="115000"/>
              </a:lnSpc>
              <a:spcBef>
                <a:spcPts val="0"/>
              </a:spcBef>
              <a:spcAft>
                <a:spcPts val="0"/>
              </a:spcAft>
              <a:buClr>
                <a:srgbClr val="000000"/>
              </a:buClr>
              <a:buSzPts val="1200"/>
              <a:buFont typeface="Maven Pro"/>
              <a:buChar char="●"/>
            </a:pPr>
            <a:r>
              <a:rPr lang="es-ES" sz="1200">
                <a:solidFill>
                  <a:srgbClr val="000000"/>
                </a:solidFill>
                <a:latin typeface="Maven Pro"/>
                <a:ea typeface="Maven Pro"/>
                <a:cs typeface="Maven Pro"/>
                <a:sym typeface="Maven Pro"/>
              </a:rPr>
              <a:t>FAIR data quality (FAIR metrics)</a:t>
            </a:r>
            <a:endParaRPr sz="1200">
              <a:solidFill>
                <a:srgbClr val="000000"/>
              </a:solidFill>
              <a:latin typeface="Maven Pro"/>
              <a:ea typeface="Maven Pro"/>
              <a:cs typeface="Maven Pro"/>
              <a:sym typeface="Maven Pro"/>
            </a:endParaRPr>
          </a:p>
          <a:p>
            <a:pPr marL="457200" lvl="0" indent="-304800" algn="l" rtl="0">
              <a:lnSpc>
                <a:spcPct val="115000"/>
              </a:lnSpc>
              <a:spcBef>
                <a:spcPts val="0"/>
              </a:spcBef>
              <a:spcAft>
                <a:spcPts val="0"/>
              </a:spcAft>
              <a:buClr>
                <a:srgbClr val="0000FF"/>
              </a:buClr>
              <a:buSzPts val="1200"/>
              <a:buFont typeface="Maven Pro"/>
              <a:buChar char="●"/>
            </a:pPr>
            <a:r>
              <a:rPr lang="es-ES" sz="1200" b="1">
                <a:solidFill>
                  <a:srgbClr val="0000FF"/>
                </a:solidFill>
                <a:latin typeface="Maven Pro"/>
                <a:ea typeface="Maven Pro"/>
                <a:cs typeface="Maven Pro"/>
                <a:sym typeface="Maven Pro"/>
              </a:rPr>
              <a:t>FAIR repositories</a:t>
            </a:r>
            <a:endParaRPr sz="1600" b="1">
              <a:solidFill>
                <a:srgbClr val="0000FF"/>
              </a:solidFill>
              <a:latin typeface="Maven Pro"/>
              <a:ea typeface="Maven Pro"/>
              <a:cs typeface="Maven Pro"/>
              <a:sym typeface="Maven Pro"/>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Maven Pro"/>
              <a:ea typeface="Maven Pro"/>
              <a:cs typeface="Maven Pro"/>
              <a:sym typeface="Maven Pr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419720a5b8_0_32"/>
          <p:cNvSpPr txBox="1">
            <a:spLocks noGrp="1"/>
          </p:cNvSpPr>
          <p:nvPr>
            <p:ph type="title"/>
          </p:nvPr>
        </p:nvSpPr>
        <p:spPr>
          <a:xfrm>
            <a:off x="311700" y="2821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ES">
                <a:latin typeface="Maven Pro Medium"/>
                <a:ea typeface="Maven Pro Medium"/>
                <a:cs typeface="Maven Pro Medium"/>
                <a:sym typeface="Maven Pro Medium"/>
              </a:rPr>
              <a:t>FAIR repositories</a:t>
            </a:r>
            <a:endParaRPr>
              <a:latin typeface="Maven Pro Medium"/>
              <a:ea typeface="Maven Pro Medium"/>
              <a:cs typeface="Maven Pro Medium"/>
              <a:sym typeface="Maven Pro Medium"/>
            </a:endParaRPr>
          </a:p>
        </p:txBody>
      </p:sp>
      <p:sp>
        <p:nvSpPr>
          <p:cNvPr id="240" name="Google Shape;240;g419720a5b8_0_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s-ES"/>
              <a:t>14</a:t>
            </a:fld>
            <a:endParaRPr/>
          </a:p>
        </p:txBody>
      </p:sp>
      <p:pic>
        <p:nvPicPr>
          <p:cNvPr id="241" name="Google Shape;241;g419720a5b8_0_32"/>
          <p:cNvPicPr preferRelativeResize="0"/>
          <p:nvPr/>
        </p:nvPicPr>
        <p:blipFill rotWithShape="1">
          <a:blip r:embed="rId3">
            <a:alphaModFix/>
          </a:blip>
          <a:srcRect/>
          <a:stretch/>
        </p:blipFill>
        <p:spPr>
          <a:xfrm>
            <a:off x="6648996" y="128902"/>
            <a:ext cx="2371151" cy="888824"/>
          </a:xfrm>
          <a:prstGeom prst="rect">
            <a:avLst/>
          </a:prstGeom>
          <a:noFill/>
          <a:ln>
            <a:noFill/>
          </a:ln>
        </p:spPr>
      </p:pic>
      <p:pic>
        <p:nvPicPr>
          <p:cNvPr id="242" name="Google Shape;242;g419720a5b8_0_32">
            <a:hlinkClick r:id="rId4"/>
          </p:cNvPr>
          <p:cNvPicPr preferRelativeResize="0"/>
          <p:nvPr/>
        </p:nvPicPr>
        <p:blipFill>
          <a:blip r:embed="rId5">
            <a:alphaModFix/>
          </a:blip>
          <a:stretch>
            <a:fillRect/>
          </a:stretch>
        </p:blipFill>
        <p:spPr>
          <a:xfrm>
            <a:off x="6064125" y="1047200"/>
            <a:ext cx="2615775" cy="516950"/>
          </a:xfrm>
          <a:prstGeom prst="rect">
            <a:avLst/>
          </a:prstGeom>
          <a:noFill/>
          <a:ln>
            <a:noFill/>
          </a:ln>
        </p:spPr>
      </p:pic>
      <p:pic>
        <p:nvPicPr>
          <p:cNvPr id="243" name="Google Shape;243;g419720a5b8_0_32">
            <a:hlinkClick r:id="rId6"/>
          </p:cNvPr>
          <p:cNvPicPr preferRelativeResize="0"/>
          <p:nvPr/>
        </p:nvPicPr>
        <p:blipFill>
          <a:blip r:embed="rId7">
            <a:alphaModFix/>
          </a:blip>
          <a:stretch>
            <a:fillRect/>
          </a:stretch>
        </p:blipFill>
        <p:spPr>
          <a:xfrm>
            <a:off x="6064125" y="2257970"/>
            <a:ext cx="2615775" cy="768236"/>
          </a:xfrm>
          <a:prstGeom prst="rect">
            <a:avLst/>
          </a:prstGeom>
          <a:noFill/>
          <a:ln>
            <a:noFill/>
          </a:ln>
        </p:spPr>
      </p:pic>
      <p:pic>
        <p:nvPicPr>
          <p:cNvPr id="244" name="Google Shape;244;g419720a5b8_0_32">
            <a:hlinkClick r:id="rId8"/>
          </p:cNvPr>
          <p:cNvPicPr preferRelativeResize="0"/>
          <p:nvPr/>
        </p:nvPicPr>
        <p:blipFill>
          <a:blip r:embed="rId9">
            <a:alphaModFix/>
          </a:blip>
          <a:stretch>
            <a:fillRect/>
          </a:stretch>
        </p:blipFill>
        <p:spPr>
          <a:xfrm>
            <a:off x="6064125" y="3720027"/>
            <a:ext cx="2615777" cy="373684"/>
          </a:xfrm>
          <a:prstGeom prst="rect">
            <a:avLst/>
          </a:prstGeom>
          <a:noFill/>
          <a:ln>
            <a:noFill/>
          </a:ln>
        </p:spPr>
      </p:pic>
      <p:sp>
        <p:nvSpPr>
          <p:cNvPr id="245" name="Google Shape;245;g419720a5b8_0_32"/>
          <p:cNvSpPr txBox="1">
            <a:spLocks noGrp="1"/>
          </p:cNvSpPr>
          <p:nvPr>
            <p:ph type="body" idx="1"/>
          </p:nvPr>
        </p:nvSpPr>
        <p:spPr>
          <a:xfrm>
            <a:off x="235500" y="1003475"/>
            <a:ext cx="5793600" cy="101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ES" sz="1000" b="1">
                <a:solidFill>
                  <a:schemeClr val="dk1"/>
                </a:solidFill>
                <a:latin typeface="Maven Pro"/>
                <a:ea typeface="Maven Pro"/>
                <a:cs typeface="Maven Pro"/>
                <a:sym typeface="Maven Pro"/>
              </a:rPr>
              <a:t>FAIR data HLEG: </a:t>
            </a:r>
            <a:r>
              <a:rPr lang="es-ES" sz="1000" u="sng">
                <a:solidFill>
                  <a:schemeClr val="accent5"/>
                </a:solidFill>
                <a:latin typeface="Maven Pro"/>
                <a:ea typeface="Maven Pro"/>
                <a:cs typeface="Maven Pro"/>
                <a:sym typeface="Maven Pro"/>
                <a:hlinkClick r:id="rId10"/>
              </a:rPr>
              <a:t>https://ec.europa.eu/info/sites/info/files/turning_fair_into_reality_1.pdf</a:t>
            </a:r>
            <a:endParaRPr sz="1000">
              <a:solidFill>
                <a:schemeClr val="dk1"/>
              </a:solidFill>
              <a:latin typeface="Maven Pro"/>
              <a:ea typeface="Maven Pro"/>
              <a:cs typeface="Maven Pro"/>
              <a:sym typeface="Maven Pro"/>
            </a:endParaRPr>
          </a:p>
          <a:p>
            <a:pPr marL="0" lvl="0" indent="0" algn="l" rtl="0">
              <a:lnSpc>
                <a:spcPct val="115000"/>
              </a:lnSpc>
              <a:spcBef>
                <a:spcPts val="0"/>
              </a:spcBef>
              <a:spcAft>
                <a:spcPts val="0"/>
              </a:spcAft>
              <a:buNone/>
            </a:pPr>
            <a:endParaRPr sz="1200" b="1">
              <a:solidFill>
                <a:srgbClr val="0000FF"/>
              </a:solidFill>
              <a:latin typeface="Maven Pro"/>
              <a:ea typeface="Maven Pro"/>
              <a:cs typeface="Maven Pro"/>
              <a:sym typeface="Maven Pro"/>
            </a:endParaRPr>
          </a:p>
          <a:p>
            <a:pPr marL="0" lvl="0" indent="0" algn="l" rtl="0">
              <a:lnSpc>
                <a:spcPct val="115000"/>
              </a:lnSpc>
              <a:spcBef>
                <a:spcPts val="0"/>
              </a:spcBef>
              <a:spcAft>
                <a:spcPts val="0"/>
              </a:spcAft>
              <a:buNone/>
            </a:pPr>
            <a:r>
              <a:rPr lang="es-ES" sz="1200" b="1">
                <a:solidFill>
                  <a:srgbClr val="0000FF"/>
                </a:solidFill>
                <a:latin typeface="Maven Pro"/>
                <a:ea typeface="Maven Pro"/>
                <a:cs typeface="Maven Pro"/>
                <a:sym typeface="Maven Pro"/>
              </a:rPr>
              <a:t>Rec. 20: Deposit in Trusted Digital Repositories </a:t>
            </a:r>
            <a:endParaRPr sz="1200" b="1">
              <a:solidFill>
                <a:srgbClr val="0000FF"/>
              </a:solidFill>
              <a:latin typeface="Maven Pro"/>
              <a:ea typeface="Maven Pro"/>
              <a:cs typeface="Maven Pro"/>
              <a:sym typeface="Maven Pro"/>
            </a:endParaRPr>
          </a:p>
          <a:p>
            <a:pPr marL="0" lvl="0" indent="0" algn="l" rtl="0">
              <a:lnSpc>
                <a:spcPct val="115000"/>
              </a:lnSpc>
              <a:spcBef>
                <a:spcPts val="0"/>
              </a:spcBef>
              <a:spcAft>
                <a:spcPts val="0"/>
              </a:spcAft>
              <a:buNone/>
            </a:pPr>
            <a:r>
              <a:rPr lang="es-ES" sz="1200">
                <a:solidFill>
                  <a:schemeClr val="dk1"/>
                </a:solidFill>
                <a:latin typeface="Maven Pro"/>
                <a:ea typeface="Maven Pro"/>
                <a:cs typeface="Maven Pro"/>
                <a:sym typeface="Maven Pro"/>
              </a:rPr>
              <a:t>Research data should be made available by means of </a:t>
            </a:r>
            <a:r>
              <a:rPr lang="es-ES" sz="1200" b="1">
                <a:solidFill>
                  <a:schemeClr val="dk1"/>
                </a:solidFill>
                <a:latin typeface="Maven Pro"/>
                <a:ea typeface="Maven Pro"/>
                <a:cs typeface="Maven Pro"/>
                <a:sym typeface="Maven Pro"/>
              </a:rPr>
              <a:t>Trusted Digital Repositories</a:t>
            </a:r>
            <a:r>
              <a:rPr lang="es-ES" sz="1200">
                <a:solidFill>
                  <a:schemeClr val="dk1"/>
                </a:solidFill>
                <a:latin typeface="Maven Pro"/>
                <a:ea typeface="Maven Pro"/>
                <a:cs typeface="Maven Pro"/>
                <a:sym typeface="Maven Pro"/>
              </a:rPr>
              <a:t>, and where possible in those with a mission and expertise to support a specific discipline or interdisciplinary research community.</a:t>
            </a:r>
            <a:endParaRPr sz="1200">
              <a:solidFill>
                <a:schemeClr val="dk1"/>
              </a:solidFill>
              <a:latin typeface="Maven Pro"/>
              <a:ea typeface="Maven Pro"/>
              <a:cs typeface="Maven Pro"/>
              <a:sym typeface="Maven Pro"/>
            </a:endParaRPr>
          </a:p>
          <a:p>
            <a:pPr marL="0" lvl="0" indent="0" algn="l" rtl="0">
              <a:lnSpc>
                <a:spcPct val="115000"/>
              </a:lnSpc>
              <a:spcBef>
                <a:spcPts val="0"/>
              </a:spcBef>
              <a:spcAft>
                <a:spcPts val="0"/>
              </a:spcAft>
              <a:buNone/>
            </a:pPr>
            <a:endParaRPr sz="1200">
              <a:solidFill>
                <a:schemeClr val="dk1"/>
              </a:solidFill>
              <a:latin typeface="Maven Pro"/>
              <a:ea typeface="Maven Pro"/>
              <a:cs typeface="Maven Pro"/>
              <a:sym typeface="Maven Pro"/>
            </a:endParaRPr>
          </a:p>
          <a:p>
            <a:pPr marL="0" lvl="0" indent="0" algn="l" rtl="0">
              <a:lnSpc>
                <a:spcPct val="115000"/>
              </a:lnSpc>
              <a:spcBef>
                <a:spcPts val="0"/>
              </a:spcBef>
              <a:spcAft>
                <a:spcPts val="0"/>
              </a:spcAft>
              <a:buNone/>
            </a:pPr>
            <a:endParaRPr sz="1100" i="1">
              <a:solidFill>
                <a:schemeClr val="dk1"/>
              </a:solidFill>
              <a:latin typeface="Maven Pro"/>
              <a:ea typeface="Maven Pro"/>
              <a:cs typeface="Maven Pro"/>
              <a:sym typeface="Maven Pro"/>
            </a:endParaRPr>
          </a:p>
        </p:txBody>
      </p:sp>
      <p:sp>
        <p:nvSpPr>
          <p:cNvPr id="246" name="Google Shape;246;g419720a5b8_0_32"/>
          <p:cNvSpPr txBox="1"/>
          <p:nvPr/>
        </p:nvSpPr>
        <p:spPr>
          <a:xfrm>
            <a:off x="235500" y="2480075"/>
            <a:ext cx="5751300" cy="1995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ES" sz="1200" b="1">
                <a:solidFill>
                  <a:srgbClr val="0000FF"/>
                </a:solidFill>
                <a:latin typeface="Maven Pro"/>
                <a:ea typeface="Maven Pro"/>
                <a:cs typeface="Maven Pro"/>
                <a:sym typeface="Maven Pro"/>
              </a:rPr>
              <a:t>Rec. 9: Develop assessment frameworks to certify FAIR services</a:t>
            </a:r>
            <a:endParaRPr sz="1200" b="1">
              <a:solidFill>
                <a:srgbClr val="0000FF"/>
              </a:solidFill>
              <a:latin typeface="Maven Pro"/>
              <a:ea typeface="Maven Pro"/>
              <a:cs typeface="Maven Pro"/>
              <a:sym typeface="Maven Pro"/>
            </a:endParaRPr>
          </a:p>
          <a:p>
            <a:pPr marL="0" lvl="0" indent="0" algn="l" rtl="0">
              <a:lnSpc>
                <a:spcPct val="115000"/>
              </a:lnSpc>
              <a:spcBef>
                <a:spcPts val="0"/>
              </a:spcBef>
              <a:spcAft>
                <a:spcPts val="0"/>
              </a:spcAft>
              <a:buNone/>
            </a:pPr>
            <a:r>
              <a:rPr lang="es-ES" sz="1200">
                <a:solidFill>
                  <a:schemeClr val="dk1"/>
                </a:solidFill>
                <a:latin typeface="Maven Pro"/>
                <a:ea typeface="Maven Pro"/>
                <a:cs typeface="Maven Pro"/>
                <a:sym typeface="Maven Pro"/>
              </a:rPr>
              <a:t>Data  services  must  be  encouraged  and  supported  to  obtain  certification,  as  frameworks  to  assess  FAIR  services emerge. Existing community-endorsed methods to assess data services, in particular </a:t>
            </a:r>
            <a:r>
              <a:rPr lang="es-ES" sz="1200" b="1">
                <a:solidFill>
                  <a:schemeClr val="dk1"/>
                </a:solidFill>
                <a:latin typeface="Maven Pro"/>
                <a:ea typeface="Maven Pro"/>
                <a:cs typeface="Maven Pro"/>
                <a:sym typeface="Maven Pro"/>
              </a:rPr>
              <a:t>CoreTrustSeal </a:t>
            </a:r>
            <a:r>
              <a:rPr lang="es-ES" sz="1200">
                <a:solidFill>
                  <a:schemeClr val="dk1"/>
                </a:solidFill>
                <a:latin typeface="Maven Pro"/>
                <a:ea typeface="Maven Pro"/>
                <a:cs typeface="Maven Pro"/>
                <a:sym typeface="Maven Pro"/>
              </a:rPr>
              <a:t>(CTS) for trusted digital repositories, should be used as a starting point to develop assessment frameworks for FAIR services. Repositories that steward data for a substantial period of time should be encouraged and supported to achieve CTS certification.</a:t>
            </a:r>
            <a:endParaRPr sz="1100" i="1">
              <a:solidFill>
                <a:schemeClr val="dk1"/>
              </a:solidFill>
              <a:latin typeface="Maven Pro"/>
              <a:ea typeface="Maven Pro"/>
              <a:cs typeface="Maven Pro"/>
              <a:sym typeface="Maven Pro"/>
            </a:endParaRPr>
          </a:p>
        </p:txBody>
      </p:sp>
      <p:sp>
        <p:nvSpPr>
          <p:cNvPr id="247" name="Google Shape;247;g419720a5b8_0_32"/>
          <p:cNvSpPr txBox="1"/>
          <p:nvPr/>
        </p:nvSpPr>
        <p:spPr>
          <a:xfrm>
            <a:off x="6553463" y="1551200"/>
            <a:ext cx="1637100" cy="39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ES" sz="1100" u="sng">
                <a:solidFill>
                  <a:schemeClr val="hlink"/>
                </a:solidFill>
                <a:latin typeface="Maven Pro"/>
                <a:ea typeface="Maven Pro"/>
                <a:cs typeface="Maven Pro"/>
                <a:sym typeface="Maven Pro"/>
                <a:hlinkClick r:id="rId11"/>
              </a:rPr>
              <a:t>https://fairsharing.org</a:t>
            </a:r>
            <a:endParaRPr sz="1100">
              <a:latin typeface="Maven Pro"/>
              <a:ea typeface="Maven Pro"/>
              <a:cs typeface="Maven Pro"/>
              <a:sym typeface="Maven Pro"/>
            </a:endParaRPr>
          </a:p>
          <a:p>
            <a:pPr marL="0" lvl="0" indent="0" algn="ctr" rtl="0">
              <a:spcBef>
                <a:spcPts val="0"/>
              </a:spcBef>
              <a:spcAft>
                <a:spcPts val="0"/>
              </a:spcAft>
              <a:buNone/>
            </a:pPr>
            <a:endParaRPr sz="1100">
              <a:latin typeface="Maven Pro"/>
              <a:ea typeface="Maven Pro"/>
              <a:cs typeface="Maven Pro"/>
              <a:sym typeface="Maven Pro"/>
            </a:endParaRPr>
          </a:p>
        </p:txBody>
      </p:sp>
      <p:sp>
        <p:nvSpPr>
          <p:cNvPr id="248" name="Google Shape;248;g419720a5b8_0_32"/>
          <p:cNvSpPr txBox="1"/>
          <p:nvPr/>
        </p:nvSpPr>
        <p:spPr>
          <a:xfrm>
            <a:off x="6553450" y="3057150"/>
            <a:ext cx="1637100" cy="39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ES" sz="1100" u="sng">
                <a:solidFill>
                  <a:schemeClr val="hlink"/>
                </a:solidFill>
                <a:latin typeface="Maven Pro"/>
                <a:ea typeface="Maven Pro"/>
                <a:cs typeface="Maven Pro"/>
                <a:sym typeface="Maven Pro"/>
                <a:hlinkClick r:id="rId11"/>
              </a:rPr>
              <a:t>https://re3data.org</a:t>
            </a:r>
            <a:endParaRPr sz="1100">
              <a:latin typeface="Maven Pro"/>
              <a:ea typeface="Maven Pro"/>
              <a:cs typeface="Maven Pro"/>
              <a:sym typeface="Maven Pro"/>
            </a:endParaRPr>
          </a:p>
          <a:p>
            <a:pPr marL="0" lvl="0" indent="0" algn="ctr" rtl="0">
              <a:spcBef>
                <a:spcPts val="0"/>
              </a:spcBef>
              <a:spcAft>
                <a:spcPts val="0"/>
              </a:spcAft>
              <a:buNone/>
            </a:pPr>
            <a:endParaRPr sz="1100">
              <a:latin typeface="Maven Pro"/>
              <a:ea typeface="Maven Pro"/>
              <a:cs typeface="Maven Pro"/>
              <a:sym typeface="Maven Pro"/>
            </a:endParaRPr>
          </a:p>
        </p:txBody>
      </p:sp>
      <p:sp>
        <p:nvSpPr>
          <p:cNvPr id="249" name="Google Shape;249;g419720a5b8_0_32"/>
          <p:cNvSpPr txBox="1"/>
          <p:nvPr/>
        </p:nvSpPr>
        <p:spPr>
          <a:xfrm>
            <a:off x="5568125" y="4060650"/>
            <a:ext cx="3512100" cy="32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ES" sz="1100" u="sng">
                <a:solidFill>
                  <a:schemeClr val="hlink"/>
                </a:solidFill>
                <a:latin typeface="Maven Pro"/>
                <a:ea typeface="Maven Pro"/>
                <a:cs typeface="Maven Pro"/>
                <a:sym typeface="Maven Pro"/>
                <a:hlinkClick r:id="rId8"/>
              </a:rPr>
              <a:t>https://www.nature.com/sdata/policies/repositories</a:t>
            </a:r>
            <a:endParaRPr sz="1100">
              <a:latin typeface="Maven Pro"/>
              <a:ea typeface="Maven Pro"/>
              <a:cs typeface="Maven Pro"/>
              <a:sym typeface="Maven Pro"/>
            </a:endParaRPr>
          </a:p>
          <a:p>
            <a:pPr marL="0" lvl="0" indent="0" algn="ctr" rtl="0">
              <a:spcBef>
                <a:spcPts val="0"/>
              </a:spcBef>
              <a:spcAft>
                <a:spcPts val="0"/>
              </a:spcAft>
              <a:buNone/>
            </a:pPr>
            <a:endParaRPr sz="1100">
              <a:latin typeface="Maven Pro"/>
              <a:ea typeface="Maven Pro"/>
              <a:cs typeface="Maven Pro"/>
              <a:sym typeface="Maven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animEffect transition="in" filter="fade">
                                      <p:cBhvr>
                                        <p:cTn id="7" dur="1000"/>
                                        <p:tgtEl>
                                          <p:spTgt spid="2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6"/>
                                        </p:tgtEl>
                                        <p:attrNameLst>
                                          <p:attrName>style.visibility</p:attrName>
                                        </p:attrNameLst>
                                      </p:cBhvr>
                                      <p:to>
                                        <p:strVal val="visible"/>
                                      </p:to>
                                    </p:set>
                                    <p:animEffect transition="in" filter="fade">
                                      <p:cBhvr>
                                        <p:cTn id="12" dur="1000"/>
                                        <p:tgtEl>
                                          <p:spTgt spid="2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2"/>
                                        </p:tgtEl>
                                        <p:attrNameLst>
                                          <p:attrName>style.visibility</p:attrName>
                                        </p:attrNameLst>
                                      </p:cBhvr>
                                      <p:to>
                                        <p:strVal val="visible"/>
                                      </p:to>
                                    </p:set>
                                    <p:animEffect transition="in" filter="fade">
                                      <p:cBhvr>
                                        <p:cTn id="17" dur="1000"/>
                                        <p:tgtEl>
                                          <p:spTgt spid="242"/>
                                        </p:tgtEl>
                                      </p:cBhvr>
                                    </p:animEffect>
                                  </p:childTnLst>
                                </p:cTn>
                              </p:par>
                              <p:par>
                                <p:cTn id="18" presetID="10" presetClass="entr" presetSubtype="0" fill="hold" nodeType="withEffect">
                                  <p:stCondLst>
                                    <p:cond delay="0"/>
                                  </p:stCondLst>
                                  <p:childTnLst>
                                    <p:set>
                                      <p:cBhvr>
                                        <p:cTn id="19" dur="1" fill="hold">
                                          <p:stCondLst>
                                            <p:cond delay="0"/>
                                          </p:stCondLst>
                                        </p:cTn>
                                        <p:tgtEl>
                                          <p:spTgt spid="243"/>
                                        </p:tgtEl>
                                        <p:attrNameLst>
                                          <p:attrName>style.visibility</p:attrName>
                                        </p:attrNameLst>
                                      </p:cBhvr>
                                      <p:to>
                                        <p:strVal val="visible"/>
                                      </p:to>
                                    </p:set>
                                    <p:animEffect transition="in" filter="fade">
                                      <p:cBhvr>
                                        <p:cTn id="20" dur="1000"/>
                                        <p:tgtEl>
                                          <p:spTgt spid="243"/>
                                        </p:tgtEl>
                                      </p:cBhvr>
                                    </p:animEffect>
                                  </p:childTnLst>
                                </p:cTn>
                              </p:par>
                              <p:par>
                                <p:cTn id="21" presetID="10" presetClass="entr" presetSubtype="0" fill="hold" nodeType="withEffect">
                                  <p:stCondLst>
                                    <p:cond delay="0"/>
                                  </p:stCondLst>
                                  <p:childTnLst>
                                    <p:set>
                                      <p:cBhvr>
                                        <p:cTn id="22" dur="1" fill="hold">
                                          <p:stCondLst>
                                            <p:cond delay="0"/>
                                          </p:stCondLst>
                                        </p:cTn>
                                        <p:tgtEl>
                                          <p:spTgt spid="244"/>
                                        </p:tgtEl>
                                        <p:attrNameLst>
                                          <p:attrName>style.visibility</p:attrName>
                                        </p:attrNameLst>
                                      </p:cBhvr>
                                      <p:to>
                                        <p:strVal val="visible"/>
                                      </p:to>
                                    </p:set>
                                    <p:animEffect transition="in" filter="fade">
                                      <p:cBhvr>
                                        <p:cTn id="23" dur="1000"/>
                                        <p:tgtEl>
                                          <p:spTgt spid="244"/>
                                        </p:tgtEl>
                                      </p:cBhvr>
                                    </p:animEffect>
                                  </p:childTnLst>
                                </p:cTn>
                              </p:par>
                              <p:par>
                                <p:cTn id="24" presetID="10" presetClass="entr" presetSubtype="0" fill="hold" nodeType="withEffect">
                                  <p:stCondLst>
                                    <p:cond delay="0"/>
                                  </p:stCondLst>
                                  <p:childTnLst>
                                    <p:set>
                                      <p:cBhvr>
                                        <p:cTn id="25" dur="1" fill="hold">
                                          <p:stCondLst>
                                            <p:cond delay="0"/>
                                          </p:stCondLst>
                                        </p:cTn>
                                        <p:tgtEl>
                                          <p:spTgt spid="247"/>
                                        </p:tgtEl>
                                        <p:attrNameLst>
                                          <p:attrName>style.visibility</p:attrName>
                                        </p:attrNameLst>
                                      </p:cBhvr>
                                      <p:to>
                                        <p:strVal val="visible"/>
                                      </p:to>
                                    </p:set>
                                    <p:animEffect transition="in" filter="fade">
                                      <p:cBhvr>
                                        <p:cTn id="26" dur="1000"/>
                                        <p:tgtEl>
                                          <p:spTgt spid="247"/>
                                        </p:tgtEl>
                                      </p:cBhvr>
                                    </p:animEffect>
                                  </p:childTnLst>
                                </p:cTn>
                              </p:par>
                              <p:par>
                                <p:cTn id="27" presetID="10" presetClass="entr" presetSubtype="0" fill="hold" nodeType="withEffect">
                                  <p:stCondLst>
                                    <p:cond delay="0"/>
                                  </p:stCondLst>
                                  <p:childTnLst>
                                    <p:set>
                                      <p:cBhvr>
                                        <p:cTn id="28" dur="1" fill="hold">
                                          <p:stCondLst>
                                            <p:cond delay="0"/>
                                          </p:stCondLst>
                                        </p:cTn>
                                        <p:tgtEl>
                                          <p:spTgt spid="248"/>
                                        </p:tgtEl>
                                        <p:attrNameLst>
                                          <p:attrName>style.visibility</p:attrName>
                                        </p:attrNameLst>
                                      </p:cBhvr>
                                      <p:to>
                                        <p:strVal val="visible"/>
                                      </p:to>
                                    </p:set>
                                    <p:animEffect transition="in" filter="fade">
                                      <p:cBhvr>
                                        <p:cTn id="29" dur="1000"/>
                                        <p:tgtEl>
                                          <p:spTgt spid="248"/>
                                        </p:tgtEl>
                                      </p:cBhvr>
                                    </p:animEffect>
                                  </p:childTnLst>
                                </p:cTn>
                              </p:par>
                              <p:par>
                                <p:cTn id="30" presetID="10" presetClass="entr" presetSubtype="0" fill="hold" nodeType="withEffect">
                                  <p:stCondLst>
                                    <p:cond delay="0"/>
                                  </p:stCondLst>
                                  <p:childTnLst>
                                    <p:set>
                                      <p:cBhvr>
                                        <p:cTn id="31" dur="1" fill="hold">
                                          <p:stCondLst>
                                            <p:cond delay="0"/>
                                          </p:stCondLst>
                                        </p:cTn>
                                        <p:tgtEl>
                                          <p:spTgt spid="249"/>
                                        </p:tgtEl>
                                        <p:attrNameLst>
                                          <p:attrName>style.visibility</p:attrName>
                                        </p:attrNameLst>
                                      </p:cBhvr>
                                      <p:to>
                                        <p:strVal val="visible"/>
                                      </p:to>
                                    </p:set>
                                    <p:animEffect transition="in" filter="fade">
                                      <p:cBhvr>
                                        <p:cTn id="32" dur="10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419720a5b8_0_64"/>
          <p:cNvSpPr txBox="1">
            <a:spLocks noGrp="1"/>
          </p:cNvSpPr>
          <p:nvPr>
            <p:ph type="title"/>
          </p:nvPr>
        </p:nvSpPr>
        <p:spPr>
          <a:xfrm>
            <a:off x="311700" y="2821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ES">
                <a:latin typeface="Maven Pro Medium"/>
                <a:ea typeface="Maven Pro Medium"/>
                <a:cs typeface="Maven Pro Medium"/>
                <a:sym typeface="Maven Pro Medium"/>
              </a:rPr>
              <a:t>Outline</a:t>
            </a:r>
            <a:endParaRPr>
              <a:latin typeface="Maven Pro Medium"/>
              <a:ea typeface="Maven Pro Medium"/>
              <a:cs typeface="Maven Pro Medium"/>
              <a:sym typeface="Maven Pro Medium"/>
            </a:endParaRPr>
          </a:p>
        </p:txBody>
      </p:sp>
      <p:sp>
        <p:nvSpPr>
          <p:cNvPr id="255" name="Google Shape;255;g419720a5b8_0_6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s-ES"/>
              <a:t>15</a:t>
            </a:fld>
            <a:endParaRPr/>
          </a:p>
        </p:txBody>
      </p:sp>
      <p:pic>
        <p:nvPicPr>
          <p:cNvPr id="256" name="Google Shape;256;g419720a5b8_0_64"/>
          <p:cNvPicPr preferRelativeResize="0"/>
          <p:nvPr/>
        </p:nvPicPr>
        <p:blipFill rotWithShape="1">
          <a:blip r:embed="rId3">
            <a:alphaModFix/>
          </a:blip>
          <a:srcRect/>
          <a:stretch/>
        </p:blipFill>
        <p:spPr>
          <a:xfrm>
            <a:off x="6648996" y="128902"/>
            <a:ext cx="2371151" cy="888824"/>
          </a:xfrm>
          <a:prstGeom prst="rect">
            <a:avLst/>
          </a:prstGeom>
          <a:noFill/>
          <a:ln>
            <a:noFill/>
          </a:ln>
        </p:spPr>
      </p:pic>
      <p:sp>
        <p:nvSpPr>
          <p:cNvPr id="257" name="Google Shape;257;g419720a5b8_0_64"/>
          <p:cNvSpPr txBox="1"/>
          <p:nvPr/>
        </p:nvSpPr>
        <p:spPr>
          <a:xfrm>
            <a:off x="4832400" y="927283"/>
            <a:ext cx="3999900" cy="2823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s-ES" sz="2400" b="1">
                <a:solidFill>
                  <a:schemeClr val="accent1"/>
                </a:solidFill>
                <a:latin typeface="Abel"/>
                <a:ea typeface="Abel"/>
                <a:cs typeface="Abel"/>
                <a:sym typeface="Abel"/>
              </a:rPr>
              <a:t>2. Practice:</a:t>
            </a:r>
            <a:endParaRPr b="1">
              <a:latin typeface="Abel"/>
              <a:ea typeface="Abel"/>
              <a:cs typeface="Abel"/>
              <a:sym typeface="Abel"/>
            </a:endParaRPr>
          </a:p>
          <a:p>
            <a:pPr marL="457200" marR="0" lvl="0" indent="-304800" algn="l" rtl="0">
              <a:lnSpc>
                <a:spcPct val="115000"/>
              </a:lnSpc>
              <a:spcBef>
                <a:spcPts val="0"/>
              </a:spcBef>
              <a:spcAft>
                <a:spcPts val="0"/>
              </a:spcAft>
              <a:buClr>
                <a:srgbClr val="0000FF"/>
              </a:buClr>
              <a:buSzPts val="1200"/>
              <a:buFont typeface="Maven Pro"/>
              <a:buChar char="●"/>
            </a:pPr>
            <a:r>
              <a:rPr lang="es-ES" sz="1200" b="1">
                <a:solidFill>
                  <a:srgbClr val="0000FF"/>
                </a:solidFill>
                <a:latin typeface="Maven Pro"/>
                <a:ea typeface="Maven Pro"/>
                <a:cs typeface="Maven Pro"/>
                <a:sym typeface="Maven Pro"/>
              </a:rPr>
              <a:t>The FAIR4Health Project</a:t>
            </a:r>
            <a:endParaRPr sz="1200" b="1">
              <a:solidFill>
                <a:srgbClr val="0000FF"/>
              </a:solidFill>
              <a:latin typeface="Maven Pro"/>
              <a:ea typeface="Maven Pro"/>
              <a:cs typeface="Maven Pro"/>
              <a:sym typeface="Maven Pro"/>
            </a:endParaRPr>
          </a:p>
          <a:p>
            <a:pPr marL="457200" marR="0" lvl="0" indent="-304800" algn="l" rtl="0">
              <a:lnSpc>
                <a:spcPct val="115000"/>
              </a:lnSpc>
              <a:spcBef>
                <a:spcPts val="0"/>
              </a:spcBef>
              <a:spcAft>
                <a:spcPts val="0"/>
              </a:spcAft>
              <a:buSzPts val="1200"/>
              <a:buFont typeface="Maven Pro"/>
              <a:buChar char="●"/>
            </a:pPr>
            <a:r>
              <a:rPr lang="es-ES" sz="1200">
                <a:latin typeface="Maven Pro"/>
                <a:ea typeface="Maven Pro"/>
                <a:cs typeface="Maven Pro"/>
                <a:sym typeface="Maven Pro"/>
              </a:rPr>
              <a:t>The FAIRification workflow</a:t>
            </a:r>
            <a:endParaRPr sz="1200">
              <a:latin typeface="Maven Pro"/>
              <a:ea typeface="Maven Pro"/>
              <a:cs typeface="Maven Pro"/>
              <a:sym typeface="Maven Pro"/>
            </a:endParaRPr>
          </a:p>
          <a:p>
            <a:pPr marL="457200" marR="0" lvl="0" indent="-304800" algn="l" rtl="0">
              <a:lnSpc>
                <a:spcPct val="115000"/>
              </a:lnSpc>
              <a:spcBef>
                <a:spcPts val="0"/>
              </a:spcBef>
              <a:spcAft>
                <a:spcPts val="0"/>
              </a:spcAft>
              <a:buSzPts val="1200"/>
              <a:buFont typeface="Maven Pro"/>
              <a:buChar char="●"/>
            </a:pPr>
            <a:r>
              <a:rPr lang="es-ES" sz="1200">
                <a:latin typeface="Maven Pro"/>
                <a:ea typeface="Maven Pro"/>
                <a:cs typeface="Maven Pro"/>
                <a:sym typeface="Maven Pro"/>
              </a:rPr>
              <a:t>Guidelines for Biomedical Research Organizations to implement a FAIR data policy</a:t>
            </a:r>
            <a:endParaRPr sz="1200">
              <a:latin typeface="Maven Pro"/>
              <a:ea typeface="Maven Pro"/>
              <a:cs typeface="Maven Pro"/>
              <a:sym typeface="Maven Pro"/>
            </a:endParaRPr>
          </a:p>
          <a:p>
            <a:pPr marL="0" marR="0" lvl="0" indent="0" algn="l" rtl="0">
              <a:lnSpc>
                <a:spcPct val="115000"/>
              </a:lnSpc>
              <a:spcBef>
                <a:spcPts val="0"/>
              </a:spcBef>
              <a:spcAft>
                <a:spcPts val="0"/>
              </a:spcAft>
              <a:buNone/>
            </a:pPr>
            <a:endParaRPr sz="1200" b="0" i="0" u="none" strike="noStrike" cap="none">
              <a:solidFill>
                <a:srgbClr val="000000"/>
              </a:solidFill>
              <a:latin typeface="Abel"/>
              <a:ea typeface="Abel"/>
              <a:cs typeface="Abel"/>
              <a:sym typeface="Abel"/>
            </a:endParaRPr>
          </a:p>
        </p:txBody>
      </p:sp>
      <p:sp>
        <p:nvSpPr>
          <p:cNvPr id="258" name="Google Shape;258;g419720a5b8_0_64"/>
          <p:cNvSpPr txBox="1">
            <a:spLocks noGrp="1"/>
          </p:cNvSpPr>
          <p:nvPr>
            <p:ph type="body" idx="1"/>
          </p:nvPr>
        </p:nvSpPr>
        <p:spPr>
          <a:xfrm>
            <a:off x="311700" y="927283"/>
            <a:ext cx="39999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ES" sz="2400" b="1">
                <a:solidFill>
                  <a:schemeClr val="accent1"/>
                </a:solidFill>
                <a:latin typeface="Abel"/>
                <a:ea typeface="Abel"/>
                <a:cs typeface="Abel"/>
                <a:sym typeface="Abel"/>
              </a:rPr>
              <a:t>1. Theory:</a:t>
            </a:r>
            <a:endParaRPr sz="1600" b="1">
              <a:solidFill>
                <a:schemeClr val="accent1"/>
              </a:solidFill>
              <a:latin typeface="Abel"/>
              <a:ea typeface="Abel"/>
              <a:cs typeface="Abel"/>
              <a:sym typeface="Abel"/>
            </a:endParaRPr>
          </a:p>
          <a:p>
            <a:pPr marL="457200" lvl="0" indent="-304800" algn="l" rtl="0">
              <a:lnSpc>
                <a:spcPct val="115000"/>
              </a:lnSpc>
              <a:spcBef>
                <a:spcPts val="0"/>
              </a:spcBef>
              <a:spcAft>
                <a:spcPts val="0"/>
              </a:spcAft>
              <a:buClr>
                <a:schemeClr val="dk1"/>
              </a:buClr>
              <a:buSzPts val="1200"/>
              <a:buFont typeface="Maven Pro"/>
              <a:buChar char="●"/>
            </a:pPr>
            <a:r>
              <a:rPr lang="es-ES" sz="1200">
                <a:solidFill>
                  <a:schemeClr val="dk1"/>
                </a:solidFill>
                <a:latin typeface="Maven Pro"/>
                <a:ea typeface="Maven Pro"/>
                <a:cs typeface="Maven Pro"/>
                <a:sym typeface="Maven Pro"/>
              </a:rPr>
              <a:t>What FAIR stands for?</a:t>
            </a:r>
            <a:endParaRPr sz="1200">
              <a:solidFill>
                <a:schemeClr val="dk1"/>
              </a:solidFill>
              <a:latin typeface="Maven Pro"/>
              <a:ea typeface="Maven Pro"/>
              <a:cs typeface="Maven Pro"/>
              <a:sym typeface="Maven Pro"/>
            </a:endParaRPr>
          </a:p>
          <a:p>
            <a:pPr marL="457200" lvl="0" indent="-304800" algn="l" rtl="0">
              <a:lnSpc>
                <a:spcPct val="115000"/>
              </a:lnSpc>
              <a:spcBef>
                <a:spcPts val="0"/>
              </a:spcBef>
              <a:spcAft>
                <a:spcPts val="0"/>
              </a:spcAft>
              <a:buClr>
                <a:schemeClr val="dk1"/>
              </a:buClr>
              <a:buSzPts val="1200"/>
              <a:buFont typeface="Maven Pro"/>
              <a:buChar char="●"/>
            </a:pPr>
            <a:r>
              <a:rPr lang="es-ES" sz="1200">
                <a:solidFill>
                  <a:schemeClr val="dk1"/>
                </a:solidFill>
                <a:latin typeface="Maven Pro"/>
                <a:ea typeface="Maven Pro"/>
                <a:cs typeface="Maven Pro"/>
                <a:sym typeface="Maven Pro"/>
              </a:rPr>
              <a:t>Why go FAIR?</a:t>
            </a:r>
            <a:endParaRPr sz="1200">
              <a:solidFill>
                <a:schemeClr val="dk1"/>
              </a:solidFill>
              <a:latin typeface="Maven Pro"/>
              <a:ea typeface="Maven Pro"/>
              <a:cs typeface="Maven Pro"/>
              <a:sym typeface="Maven Pro"/>
            </a:endParaRPr>
          </a:p>
          <a:p>
            <a:pPr marL="457200" lvl="0" indent="-304800" algn="l" rtl="0">
              <a:spcBef>
                <a:spcPts val="0"/>
              </a:spcBef>
              <a:spcAft>
                <a:spcPts val="0"/>
              </a:spcAft>
              <a:buClr>
                <a:srgbClr val="000000"/>
              </a:buClr>
              <a:buSzPts val="1200"/>
              <a:buFont typeface="Maven Pro"/>
              <a:buChar char="●"/>
            </a:pPr>
            <a:r>
              <a:rPr lang="es-ES" sz="1200">
                <a:solidFill>
                  <a:srgbClr val="000000"/>
                </a:solidFill>
                <a:latin typeface="Maven Pro"/>
                <a:ea typeface="Maven Pro"/>
                <a:cs typeface="Maven Pro"/>
                <a:sym typeface="Maven Pro"/>
              </a:rPr>
              <a:t>Open data vs FAIR data</a:t>
            </a:r>
            <a:endParaRPr sz="1200">
              <a:solidFill>
                <a:srgbClr val="000000"/>
              </a:solidFill>
              <a:latin typeface="Maven Pro"/>
              <a:ea typeface="Maven Pro"/>
              <a:cs typeface="Maven Pro"/>
              <a:sym typeface="Maven Pro"/>
            </a:endParaRPr>
          </a:p>
          <a:p>
            <a:pPr marL="457200" lvl="0" indent="-304800" algn="l" rtl="0">
              <a:lnSpc>
                <a:spcPct val="115000"/>
              </a:lnSpc>
              <a:spcBef>
                <a:spcPts val="0"/>
              </a:spcBef>
              <a:spcAft>
                <a:spcPts val="0"/>
              </a:spcAft>
              <a:buClr>
                <a:srgbClr val="000000"/>
              </a:buClr>
              <a:buSzPts val="1200"/>
              <a:buFont typeface="Maven Pro"/>
              <a:buChar char="●"/>
            </a:pPr>
            <a:r>
              <a:rPr lang="es-ES" sz="1200">
                <a:solidFill>
                  <a:srgbClr val="000000"/>
                </a:solidFill>
                <a:latin typeface="Maven Pro"/>
                <a:ea typeface="Maven Pro"/>
                <a:cs typeface="Maven Pro"/>
                <a:sym typeface="Maven Pro"/>
              </a:rPr>
              <a:t>FAIR data quality (FAIR metrics)</a:t>
            </a:r>
            <a:endParaRPr sz="1200">
              <a:solidFill>
                <a:srgbClr val="000000"/>
              </a:solidFill>
              <a:latin typeface="Maven Pro"/>
              <a:ea typeface="Maven Pro"/>
              <a:cs typeface="Maven Pro"/>
              <a:sym typeface="Maven Pro"/>
            </a:endParaRPr>
          </a:p>
          <a:p>
            <a:pPr marL="457200" lvl="0" indent="-304800" algn="l" rtl="0">
              <a:lnSpc>
                <a:spcPct val="115000"/>
              </a:lnSpc>
              <a:spcBef>
                <a:spcPts val="0"/>
              </a:spcBef>
              <a:spcAft>
                <a:spcPts val="0"/>
              </a:spcAft>
              <a:buClr>
                <a:srgbClr val="000000"/>
              </a:buClr>
              <a:buSzPts val="1200"/>
              <a:buFont typeface="Maven Pro"/>
              <a:buChar char="●"/>
            </a:pPr>
            <a:r>
              <a:rPr lang="es-ES" sz="1200">
                <a:solidFill>
                  <a:srgbClr val="000000"/>
                </a:solidFill>
                <a:latin typeface="Maven Pro"/>
                <a:ea typeface="Maven Pro"/>
                <a:cs typeface="Maven Pro"/>
                <a:sym typeface="Maven Pro"/>
              </a:rPr>
              <a:t>FAIR repositories</a:t>
            </a:r>
            <a:endParaRPr sz="1600">
              <a:solidFill>
                <a:srgbClr val="000000"/>
              </a:solidFill>
              <a:latin typeface="Maven Pro Medium"/>
              <a:ea typeface="Maven Pro Medium"/>
              <a:cs typeface="Maven Pro Medium"/>
              <a:sym typeface="Maven Pro Medium"/>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Maven Pro"/>
              <a:ea typeface="Maven Pro"/>
              <a:cs typeface="Maven Pro"/>
              <a:sym typeface="Maven Pr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2"/>
        <p:cNvGrpSpPr/>
        <p:nvPr/>
      </p:nvGrpSpPr>
      <p:grpSpPr>
        <a:xfrm>
          <a:off x="0" y="0"/>
          <a:ext cx="0" cy="0"/>
          <a:chOff x="0" y="0"/>
          <a:chExt cx="0" cy="0"/>
        </a:xfrm>
      </p:grpSpPr>
      <p:sp>
        <p:nvSpPr>
          <p:cNvPr id="263" name="Google Shape;263;p2"/>
          <p:cNvSpPr txBox="1">
            <a:spLocks noGrp="1"/>
          </p:cNvSpPr>
          <p:nvPr>
            <p:ph type="ctrTitle"/>
          </p:nvPr>
        </p:nvSpPr>
        <p:spPr>
          <a:xfrm>
            <a:off x="1736019" y="96490"/>
            <a:ext cx="7407980" cy="427744"/>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s-ES" sz="1800">
                <a:latin typeface="Maven Pro Medium"/>
                <a:ea typeface="Maven Pro Medium"/>
                <a:cs typeface="Maven Pro Medium"/>
                <a:sym typeface="Maven Pro Medium"/>
              </a:rPr>
              <a:t>Improving Health Research in EU through FAIR data</a:t>
            </a:r>
            <a:endParaRPr sz="1400">
              <a:latin typeface="Maven Pro Medium"/>
              <a:ea typeface="Maven Pro Medium"/>
              <a:cs typeface="Maven Pro Medium"/>
              <a:sym typeface="Maven Pro Medium"/>
            </a:endParaRPr>
          </a:p>
        </p:txBody>
      </p:sp>
      <p:pic>
        <p:nvPicPr>
          <p:cNvPr id="264" name="Google Shape;264;p2"/>
          <p:cNvPicPr preferRelativeResize="0"/>
          <p:nvPr/>
        </p:nvPicPr>
        <p:blipFill rotWithShape="1">
          <a:blip r:embed="rId4">
            <a:alphaModFix/>
          </a:blip>
          <a:srcRect/>
          <a:stretch/>
        </p:blipFill>
        <p:spPr>
          <a:xfrm>
            <a:off x="80090" y="6674"/>
            <a:ext cx="1655929" cy="620724"/>
          </a:xfrm>
          <a:prstGeom prst="rect">
            <a:avLst/>
          </a:prstGeom>
          <a:noFill/>
          <a:ln>
            <a:noFill/>
          </a:ln>
        </p:spPr>
      </p:pic>
      <p:pic>
        <p:nvPicPr>
          <p:cNvPr id="265" name="Google Shape;265;p2"/>
          <p:cNvPicPr preferRelativeResize="0"/>
          <p:nvPr/>
        </p:nvPicPr>
        <p:blipFill rotWithShape="1">
          <a:blip r:embed="rId5">
            <a:alphaModFix/>
          </a:blip>
          <a:srcRect/>
          <a:stretch/>
        </p:blipFill>
        <p:spPr>
          <a:xfrm>
            <a:off x="80090" y="641011"/>
            <a:ext cx="4288887" cy="2397235"/>
          </a:xfrm>
          <a:prstGeom prst="rect">
            <a:avLst/>
          </a:prstGeom>
          <a:noFill/>
          <a:ln>
            <a:noFill/>
          </a:ln>
        </p:spPr>
      </p:pic>
      <p:pic>
        <p:nvPicPr>
          <p:cNvPr id="266" name="Google Shape;266;p2"/>
          <p:cNvPicPr preferRelativeResize="0"/>
          <p:nvPr/>
        </p:nvPicPr>
        <p:blipFill rotWithShape="1">
          <a:blip r:embed="rId6">
            <a:alphaModFix/>
          </a:blip>
          <a:srcRect/>
          <a:stretch/>
        </p:blipFill>
        <p:spPr>
          <a:xfrm>
            <a:off x="80090" y="3117273"/>
            <a:ext cx="4288887" cy="1970098"/>
          </a:xfrm>
          <a:prstGeom prst="rect">
            <a:avLst/>
          </a:prstGeom>
          <a:noFill/>
          <a:ln>
            <a:noFill/>
          </a:ln>
        </p:spPr>
      </p:pic>
      <p:sp>
        <p:nvSpPr>
          <p:cNvPr id="267" name="Google Shape;267;p2"/>
          <p:cNvSpPr txBox="1">
            <a:spLocks noGrp="1"/>
          </p:cNvSpPr>
          <p:nvPr>
            <p:ph type="subTitle" idx="1"/>
          </p:nvPr>
        </p:nvSpPr>
        <p:spPr>
          <a:xfrm>
            <a:off x="4504435" y="3935676"/>
            <a:ext cx="4537360" cy="616186"/>
          </a:xfrm>
          <a:prstGeom prst="rect">
            <a:avLst/>
          </a:prstGeom>
          <a:solidFill>
            <a:srgbClr val="FFFF00"/>
          </a:soli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s-ES" sz="1400">
                <a:solidFill>
                  <a:schemeClr val="dk1"/>
                </a:solidFill>
                <a:latin typeface="Abel"/>
                <a:ea typeface="Abel"/>
                <a:cs typeface="Abel"/>
                <a:sym typeface="Abel"/>
              </a:rPr>
              <a:t>EC funding: </a:t>
            </a:r>
            <a:r>
              <a:rPr lang="es-ES" sz="1400" b="1">
                <a:solidFill>
                  <a:schemeClr val="dk1"/>
                </a:solidFill>
                <a:latin typeface="Abel"/>
                <a:ea typeface="Abel"/>
                <a:cs typeface="Abel"/>
                <a:sym typeface="Abel"/>
              </a:rPr>
              <a:t>2,999,053.75 €</a:t>
            </a:r>
            <a:endParaRPr sz="1400" b="1">
              <a:solidFill>
                <a:schemeClr val="dk1"/>
              </a:solidFill>
              <a:latin typeface="Abel"/>
              <a:ea typeface="Abel"/>
              <a:cs typeface="Abel"/>
              <a:sym typeface="Abel"/>
            </a:endParaRPr>
          </a:p>
        </p:txBody>
      </p:sp>
      <p:sp>
        <p:nvSpPr>
          <p:cNvPr id="268" name="Google Shape;268;p2"/>
          <p:cNvSpPr txBox="1"/>
          <p:nvPr/>
        </p:nvSpPr>
        <p:spPr>
          <a:xfrm>
            <a:off x="7553400" y="4689135"/>
            <a:ext cx="14382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s-ES" sz="1400" b="1" i="0" u="none" strike="noStrike" cap="none">
                <a:solidFill>
                  <a:schemeClr val="accent5"/>
                </a:solidFill>
                <a:latin typeface="Maven Pro"/>
                <a:ea typeface="Maven Pro"/>
                <a:cs typeface="Maven Pro"/>
                <a:sym typeface="Maven Pro"/>
              </a:rPr>
              <a:t>@FAIR4Health</a:t>
            </a:r>
            <a:endParaRPr sz="1400" b="1" i="0" u="none" strike="noStrike" cap="none">
              <a:solidFill>
                <a:schemeClr val="accent5"/>
              </a:solidFill>
              <a:latin typeface="Maven Pro"/>
              <a:ea typeface="Maven Pro"/>
              <a:cs typeface="Maven Pro"/>
              <a:sym typeface="Maven Pro"/>
            </a:endParaRPr>
          </a:p>
        </p:txBody>
      </p:sp>
      <p:sp>
        <p:nvSpPr>
          <p:cNvPr id="269" name="Google Shape;269;p2"/>
          <p:cNvSpPr txBox="1"/>
          <p:nvPr/>
        </p:nvSpPr>
        <p:spPr>
          <a:xfrm>
            <a:off x="4921266" y="4698600"/>
            <a:ext cx="2204827"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s-ES" sz="1400" b="1" i="0" u="sng" strike="noStrike" cap="none">
                <a:solidFill>
                  <a:schemeClr val="hlink"/>
                </a:solidFill>
                <a:latin typeface="Maven Pro"/>
                <a:ea typeface="Maven Pro"/>
                <a:cs typeface="Maven Pro"/>
                <a:sym typeface="Maven Pro"/>
                <a:hlinkClick r:id="rId7"/>
              </a:rPr>
              <a:t>www.fair4health.eu</a:t>
            </a:r>
            <a:endParaRPr sz="1400" b="1" i="0" u="none" strike="noStrike" cap="none">
              <a:solidFill>
                <a:schemeClr val="accent5"/>
              </a:solidFill>
              <a:latin typeface="Maven Pro"/>
              <a:ea typeface="Maven Pro"/>
              <a:cs typeface="Maven Pro"/>
              <a:sym typeface="Maven Pro"/>
            </a:endParaRPr>
          </a:p>
        </p:txBody>
      </p:sp>
      <p:pic>
        <p:nvPicPr>
          <p:cNvPr id="270" name="Google Shape;270;p2"/>
          <p:cNvPicPr preferRelativeResize="0"/>
          <p:nvPr/>
        </p:nvPicPr>
        <p:blipFill rotWithShape="1">
          <a:blip r:embed="rId8">
            <a:alphaModFix/>
          </a:blip>
          <a:srcRect/>
          <a:stretch/>
        </p:blipFill>
        <p:spPr>
          <a:xfrm>
            <a:off x="7218650" y="4689136"/>
            <a:ext cx="393600" cy="393600"/>
          </a:xfrm>
          <a:prstGeom prst="rect">
            <a:avLst/>
          </a:prstGeom>
          <a:noFill/>
          <a:ln>
            <a:noFill/>
          </a:ln>
        </p:spPr>
      </p:pic>
      <p:grpSp>
        <p:nvGrpSpPr>
          <p:cNvPr id="271" name="Google Shape;271;p2"/>
          <p:cNvGrpSpPr/>
          <p:nvPr/>
        </p:nvGrpSpPr>
        <p:grpSpPr>
          <a:xfrm>
            <a:off x="4487102" y="641011"/>
            <a:ext cx="4572000" cy="3241560"/>
            <a:chOff x="4487102" y="641011"/>
            <a:chExt cx="4572000" cy="3241560"/>
          </a:xfrm>
        </p:grpSpPr>
        <p:sp>
          <p:nvSpPr>
            <p:cNvPr id="272" name="Google Shape;272;p2"/>
            <p:cNvSpPr/>
            <p:nvPr/>
          </p:nvSpPr>
          <p:spPr>
            <a:xfrm rot="10800000">
              <a:off x="4504435" y="641011"/>
              <a:ext cx="4537361" cy="3241560"/>
            </a:xfrm>
            <a:prstGeom prst="rect">
              <a:avLst/>
            </a:prstGeom>
            <a:solidFill>
              <a:srgbClr val="FEEDD8"/>
            </a:solidFill>
            <a:ln w="25400" cap="flat" cmpd="sng">
              <a:solidFill>
                <a:srgbClr val="BA7C2E"/>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Maven Pro"/>
                <a:ea typeface="Maven Pro"/>
                <a:cs typeface="Maven Pro"/>
                <a:sym typeface="Maven Pro"/>
              </a:endParaRPr>
            </a:p>
            <a:p>
              <a:pPr marL="0" marR="0" lvl="0" indent="0" algn="l" rtl="0">
                <a:lnSpc>
                  <a:spcPct val="100000"/>
                </a:lnSpc>
                <a:spcBef>
                  <a:spcPts val="0"/>
                </a:spcBef>
                <a:spcAft>
                  <a:spcPts val="0"/>
                </a:spcAft>
                <a:buNone/>
              </a:pPr>
              <a:endParaRPr sz="1400" b="0" i="0" u="none" strike="noStrike" cap="none">
                <a:solidFill>
                  <a:schemeClr val="dk1"/>
                </a:solidFill>
                <a:latin typeface="Maven Pro"/>
                <a:ea typeface="Maven Pro"/>
                <a:cs typeface="Maven Pro"/>
                <a:sym typeface="Maven Pro"/>
              </a:endParaRPr>
            </a:p>
          </p:txBody>
        </p:sp>
        <p:sp>
          <p:nvSpPr>
            <p:cNvPr id="273" name="Google Shape;273;p2"/>
            <p:cNvSpPr/>
            <p:nvPr/>
          </p:nvSpPr>
          <p:spPr>
            <a:xfrm>
              <a:off x="6164725" y="663300"/>
              <a:ext cx="12168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600" b="1" i="0" u="none" strike="noStrike" cap="none">
                  <a:solidFill>
                    <a:schemeClr val="dk1"/>
                  </a:solidFill>
                  <a:latin typeface="Abel"/>
                  <a:ea typeface="Abel"/>
                  <a:cs typeface="Abel"/>
                  <a:sym typeface="Abel"/>
                </a:rPr>
                <a:t>OBJECTIVES</a:t>
              </a:r>
              <a:endParaRPr sz="1600" b="0" i="0" u="none" strike="noStrike" cap="none">
                <a:solidFill>
                  <a:schemeClr val="dk1"/>
                </a:solidFill>
                <a:latin typeface="Maven Pro"/>
                <a:ea typeface="Maven Pro"/>
                <a:cs typeface="Maven Pro"/>
                <a:sym typeface="Maven Pro"/>
              </a:endParaRPr>
            </a:p>
          </p:txBody>
        </p:sp>
        <p:sp>
          <p:nvSpPr>
            <p:cNvPr id="274" name="Google Shape;274;p2"/>
            <p:cNvSpPr/>
            <p:nvPr/>
          </p:nvSpPr>
          <p:spPr>
            <a:xfrm>
              <a:off x="4487102" y="1018601"/>
              <a:ext cx="4572000" cy="1319100"/>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s-ES" sz="1400" b="0" i="0" u="none" strike="noStrike" cap="none">
                  <a:solidFill>
                    <a:srgbClr val="000000"/>
                  </a:solidFill>
                  <a:latin typeface="Abel"/>
                  <a:ea typeface="Abel"/>
                  <a:cs typeface="Abel"/>
                  <a:sym typeface="Abel"/>
                </a:rPr>
                <a:t>To </a:t>
              </a:r>
              <a:r>
                <a:rPr lang="es-ES" sz="1400" b="1" i="0" u="none" strike="noStrike" cap="none">
                  <a:solidFill>
                    <a:srgbClr val="FF9900"/>
                  </a:solidFill>
                  <a:latin typeface="Abel"/>
                  <a:ea typeface="Abel"/>
                  <a:cs typeface="Abel"/>
                  <a:sym typeface="Abel"/>
                </a:rPr>
                <a:t>facilitate and encourage</a:t>
              </a:r>
              <a:r>
                <a:rPr lang="es-ES" sz="1400" b="1" i="0" u="none" strike="noStrike" cap="none">
                  <a:solidFill>
                    <a:srgbClr val="000000"/>
                  </a:solidFill>
                  <a:latin typeface="Abel"/>
                  <a:ea typeface="Abel"/>
                  <a:cs typeface="Abel"/>
                  <a:sym typeface="Abel"/>
                </a:rPr>
                <a:t> </a:t>
              </a:r>
              <a:r>
                <a:rPr lang="es-ES" sz="1400" b="0" i="0" u="none" strike="noStrike" cap="none">
                  <a:solidFill>
                    <a:srgbClr val="000000"/>
                  </a:solidFill>
                  <a:latin typeface="Abel"/>
                  <a:ea typeface="Abel"/>
                  <a:cs typeface="Abel"/>
                  <a:sym typeface="Abel"/>
                </a:rPr>
                <a:t>the EU Health Research community </a:t>
              </a:r>
              <a:r>
                <a:rPr lang="es-ES" sz="1400" b="1" i="0" u="none" strike="noStrike" cap="none">
                  <a:solidFill>
                    <a:schemeClr val="accent1"/>
                  </a:solidFill>
                  <a:latin typeface="Abel"/>
                  <a:ea typeface="Abel"/>
                  <a:cs typeface="Abel"/>
                  <a:sym typeface="Abel"/>
                </a:rPr>
                <a:t>to FAIRify, share and reuse </a:t>
              </a:r>
              <a:r>
                <a:rPr lang="es-ES" sz="1400" b="0" i="0" u="none" strike="noStrike" cap="none">
                  <a:solidFill>
                    <a:srgbClr val="000000"/>
                  </a:solidFill>
                  <a:latin typeface="Abel"/>
                  <a:ea typeface="Abel"/>
                  <a:cs typeface="Abel"/>
                  <a:sym typeface="Abel"/>
                </a:rPr>
                <a:t>their datasets derived from publicly funded research initiatives through the demonstration of the potential impact that such strategy will have on health outcomes and health research.</a:t>
              </a:r>
              <a:endParaRPr/>
            </a:p>
          </p:txBody>
        </p:sp>
      </p:grpSp>
      <p:sp>
        <p:nvSpPr>
          <p:cNvPr id="275" name="Google Shape;275;p2"/>
          <p:cNvSpPr txBox="1"/>
          <p:nvPr/>
        </p:nvSpPr>
        <p:spPr>
          <a:xfrm>
            <a:off x="4563315" y="2354288"/>
            <a:ext cx="4419600" cy="327449"/>
          </a:xfrm>
          <a:prstGeom prst="rect">
            <a:avLst/>
          </a:prstGeom>
          <a:solidFill>
            <a:srgbClr val="6FA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ES" sz="1200" b="1" i="0" u="none" strike="noStrike" cap="none">
                <a:solidFill>
                  <a:srgbClr val="FFFFFF"/>
                </a:solidFill>
                <a:latin typeface="Abel"/>
                <a:ea typeface="Abel"/>
                <a:cs typeface="Abel"/>
                <a:sym typeface="Abel"/>
              </a:rPr>
              <a:t>1. OUTREACH STRATEGY AT EU LEVEL</a:t>
            </a:r>
            <a:endParaRPr sz="1100" b="0" i="0" u="none" strike="noStrike" cap="none">
              <a:solidFill>
                <a:srgbClr val="FFFFFF"/>
              </a:solidFill>
              <a:latin typeface="Arial"/>
              <a:ea typeface="Arial"/>
              <a:cs typeface="Arial"/>
              <a:sym typeface="Arial"/>
            </a:endParaRPr>
          </a:p>
        </p:txBody>
      </p:sp>
      <p:sp>
        <p:nvSpPr>
          <p:cNvPr id="276" name="Google Shape;276;p2"/>
          <p:cNvSpPr txBox="1"/>
          <p:nvPr/>
        </p:nvSpPr>
        <p:spPr>
          <a:xfrm>
            <a:off x="4563316" y="2731165"/>
            <a:ext cx="4419599" cy="323041"/>
          </a:xfrm>
          <a:prstGeom prst="rect">
            <a:avLst/>
          </a:prstGeom>
          <a:solidFill>
            <a:srgbClr val="6FA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ES" sz="1200" b="1" i="0" u="none" strike="noStrike" cap="none">
                <a:solidFill>
                  <a:srgbClr val="FFFFFF"/>
                </a:solidFill>
                <a:latin typeface="Abel"/>
                <a:ea typeface="Abel"/>
                <a:cs typeface="Abel"/>
                <a:sym typeface="Abel"/>
              </a:rPr>
              <a:t>2. FAIR DATA CERTIFICATION ROADMAP</a:t>
            </a:r>
            <a:endParaRPr sz="1100" b="0" i="0" u="none" strike="noStrike" cap="none">
              <a:solidFill>
                <a:srgbClr val="FFFFFF"/>
              </a:solidFill>
              <a:latin typeface="Arial"/>
              <a:ea typeface="Arial"/>
              <a:cs typeface="Arial"/>
              <a:sym typeface="Arial"/>
            </a:endParaRPr>
          </a:p>
        </p:txBody>
      </p:sp>
      <p:sp>
        <p:nvSpPr>
          <p:cNvPr id="277" name="Google Shape;277;p2"/>
          <p:cNvSpPr txBox="1"/>
          <p:nvPr/>
        </p:nvSpPr>
        <p:spPr>
          <a:xfrm>
            <a:off x="4563316" y="3103634"/>
            <a:ext cx="4419599" cy="323041"/>
          </a:xfrm>
          <a:prstGeom prst="rect">
            <a:avLst/>
          </a:prstGeom>
          <a:solidFill>
            <a:srgbClr val="6FA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ES" sz="1200" b="1" i="0" u="none" strike="noStrike" cap="none">
                <a:solidFill>
                  <a:srgbClr val="FFFFFF"/>
                </a:solidFill>
                <a:latin typeface="Abel"/>
                <a:ea typeface="Abel"/>
                <a:cs typeface="Abel"/>
                <a:sym typeface="Abel"/>
              </a:rPr>
              <a:t>3. TECHNOLOGICAL PLATFORM</a:t>
            </a:r>
            <a:endParaRPr sz="1100" b="0" i="0" u="none" strike="noStrike" cap="none">
              <a:solidFill>
                <a:srgbClr val="FFFFFF"/>
              </a:solidFill>
              <a:latin typeface="Arial"/>
              <a:ea typeface="Arial"/>
              <a:cs typeface="Arial"/>
              <a:sym typeface="Arial"/>
            </a:endParaRPr>
          </a:p>
        </p:txBody>
      </p:sp>
      <p:sp>
        <p:nvSpPr>
          <p:cNvPr id="278" name="Google Shape;278;p2"/>
          <p:cNvSpPr txBox="1"/>
          <p:nvPr/>
        </p:nvSpPr>
        <p:spPr>
          <a:xfrm>
            <a:off x="4563316" y="3476103"/>
            <a:ext cx="4419599" cy="323041"/>
          </a:xfrm>
          <a:prstGeom prst="rect">
            <a:avLst/>
          </a:prstGeom>
          <a:solidFill>
            <a:srgbClr val="6FA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ES" sz="1200" b="1" i="0" u="none" strike="noStrike" cap="none">
                <a:solidFill>
                  <a:srgbClr val="FFFFFF"/>
                </a:solidFill>
                <a:latin typeface="Abel"/>
                <a:ea typeface="Abel"/>
                <a:cs typeface="Abel"/>
                <a:sym typeface="Abel"/>
              </a:rPr>
              <a:t>4. DEMONSTRATE POTENTIAL IMPACT</a:t>
            </a:r>
            <a:endParaRPr sz="1100" b="0" i="0" u="none" strike="noStrike" cap="none">
              <a:solidFill>
                <a:srgbClr val="FFFFFF"/>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anim calcmode="lin" valueType="num">
                                      <p:cBhvr additive="base">
                                        <p:cTn id="7" dur="500"/>
                                        <p:tgtEl>
                                          <p:spTgt spid="265"/>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66"/>
                                        </p:tgtEl>
                                        <p:attrNameLst>
                                          <p:attrName>style.visibility</p:attrName>
                                        </p:attrNameLst>
                                      </p:cBhvr>
                                      <p:to>
                                        <p:strVal val="visible"/>
                                      </p:to>
                                    </p:set>
                                    <p:anim calcmode="lin" valueType="num">
                                      <p:cBhvr additive="base">
                                        <p:cTn id="12" dur="500"/>
                                        <p:tgtEl>
                                          <p:spTgt spid="266"/>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71"/>
                                        </p:tgtEl>
                                        <p:attrNameLst>
                                          <p:attrName>style.visibility</p:attrName>
                                        </p:attrNameLst>
                                      </p:cBhvr>
                                      <p:to>
                                        <p:strVal val="visible"/>
                                      </p:to>
                                    </p:set>
                                    <p:anim calcmode="lin" valueType="num">
                                      <p:cBhvr additive="base">
                                        <p:cTn id="17" dur="500"/>
                                        <p:tgtEl>
                                          <p:spTgt spid="27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75"/>
                                        </p:tgtEl>
                                        <p:attrNameLst>
                                          <p:attrName>style.visibility</p:attrName>
                                        </p:attrNameLst>
                                      </p:cBhvr>
                                      <p:to>
                                        <p:strVal val="visible"/>
                                      </p:to>
                                    </p:set>
                                    <p:anim calcmode="lin" valueType="num">
                                      <p:cBhvr additive="base">
                                        <p:cTn id="22" dur="500"/>
                                        <p:tgtEl>
                                          <p:spTgt spid="27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76"/>
                                        </p:tgtEl>
                                        <p:attrNameLst>
                                          <p:attrName>style.visibility</p:attrName>
                                        </p:attrNameLst>
                                      </p:cBhvr>
                                      <p:to>
                                        <p:strVal val="visible"/>
                                      </p:to>
                                    </p:set>
                                    <p:anim calcmode="lin" valueType="num">
                                      <p:cBhvr additive="base">
                                        <p:cTn id="27" dur="500"/>
                                        <p:tgtEl>
                                          <p:spTgt spid="27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77"/>
                                        </p:tgtEl>
                                        <p:attrNameLst>
                                          <p:attrName>style.visibility</p:attrName>
                                        </p:attrNameLst>
                                      </p:cBhvr>
                                      <p:to>
                                        <p:strVal val="visible"/>
                                      </p:to>
                                    </p:set>
                                    <p:anim calcmode="lin" valueType="num">
                                      <p:cBhvr additive="base">
                                        <p:cTn id="32" dur="500"/>
                                        <p:tgtEl>
                                          <p:spTgt spid="27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8"/>
                                        </p:tgtEl>
                                        <p:attrNameLst>
                                          <p:attrName>style.visibility</p:attrName>
                                        </p:attrNameLst>
                                      </p:cBhvr>
                                      <p:to>
                                        <p:strVal val="visible"/>
                                      </p:to>
                                    </p:set>
                                    <p:anim calcmode="lin" valueType="num">
                                      <p:cBhvr additive="base">
                                        <p:cTn id="37" dur="500"/>
                                        <p:tgtEl>
                                          <p:spTgt spid="27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267"/>
                                        </p:tgtEl>
                                        <p:attrNameLst>
                                          <p:attrName>style.visibility</p:attrName>
                                        </p:attrNameLst>
                                      </p:cBhvr>
                                      <p:to>
                                        <p:strVal val="visible"/>
                                      </p:to>
                                    </p:set>
                                    <p:anim calcmode="lin" valueType="num">
                                      <p:cBhvr additive="base">
                                        <p:cTn id="42" dur="500"/>
                                        <p:tgtEl>
                                          <p:spTgt spid="26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
          <p:cNvSpPr txBox="1">
            <a:spLocks noGrp="1"/>
          </p:cNvSpPr>
          <p:nvPr>
            <p:ph type="title"/>
          </p:nvPr>
        </p:nvSpPr>
        <p:spPr>
          <a:xfrm>
            <a:off x="311700" y="282743"/>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ES">
                <a:latin typeface="Maven Pro Medium"/>
                <a:ea typeface="Maven Pro Medium"/>
                <a:cs typeface="Maven Pro Medium"/>
                <a:sym typeface="Maven Pro Medium"/>
              </a:rPr>
              <a:t>Demonstrators</a:t>
            </a:r>
            <a:endParaRPr>
              <a:latin typeface="Maven Pro Medium"/>
              <a:ea typeface="Maven Pro Medium"/>
              <a:cs typeface="Maven Pro Medium"/>
              <a:sym typeface="Maven Pro Medium"/>
            </a:endParaRPr>
          </a:p>
        </p:txBody>
      </p:sp>
      <p:sp>
        <p:nvSpPr>
          <p:cNvPr id="284" name="Google Shape;284;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s-ES"/>
              <a:t>17</a:t>
            </a:fld>
            <a:endParaRPr/>
          </a:p>
        </p:txBody>
      </p:sp>
      <p:sp>
        <p:nvSpPr>
          <p:cNvPr id="285" name="Google Shape;285;p4"/>
          <p:cNvSpPr txBox="1"/>
          <p:nvPr/>
        </p:nvSpPr>
        <p:spPr>
          <a:xfrm>
            <a:off x="306046" y="757063"/>
            <a:ext cx="6293400" cy="57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000000"/>
                </a:solidFill>
                <a:latin typeface="Maven Pro"/>
                <a:ea typeface="Maven Pro"/>
                <a:cs typeface="Maven Pro"/>
                <a:sym typeface="Maven Pro"/>
              </a:rPr>
              <a:t>Innovative eHealth services based on FAIR data reuse</a:t>
            </a:r>
            <a:endParaRPr sz="1800" b="0" i="0" u="none" strike="noStrike" cap="none">
              <a:solidFill>
                <a:srgbClr val="000000"/>
              </a:solidFill>
              <a:latin typeface="Maven Pro"/>
              <a:ea typeface="Maven Pro"/>
              <a:cs typeface="Maven Pro"/>
              <a:sym typeface="Maven Pro"/>
            </a:endParaRPr>
          </a:p>
        </p:txBody>
      </p:sp>
      <p:grpSp>
        <p:nvGrpSpPr>
          <p:cNvPr id="286" name="Google Shape;286;p4"/>
          <p:cNvGrpSpPr/>
          <p:nvPr/>
        </p:nvGrpSpPr>
        <p:grpSpPr>
          <a:xfrm>
            <a:off x="478758" y="1453659"/>
            <a:ext cx="3716700" cy="2773625"/>
            <a:chOff x="478758" y="1453659"/>
            <a:chExt cx="3716700" cy="2773625"/>
          </a:xfrm>
        </p:grpSpPr>
        <p:sp>
          <p:nvSpPr>
            <p:cNvPr id="287" name="Google Shape;287;p4"/>
            <p:cNvSpPr txBox="1"/>
            <p:nvPr/>
          </p:nvSpPr>
          <p:spPr>
            <a:xfrm>
              <a:off x="478758" y="1453659"/>
              <a:ext cx="3716700" cy="2617200"/>
            </a:xfrm>
            <a:prstGeom prst="rect">
              <a:avLst/>
            </a:prstGeom>
            <a:noFill/>
            <a:ln>
              <a:noFill/>
            </a:ln>
          </p:spPr>
          <p:txBody>
            <a:bodyPr spcFirstLastPara="1" wrap="square" lIns="91425" tIns="91425" rIns="91425" bIns="91425" anchor="t" anchorCtr="0">
              <a:noAutofit/>
            </a:bodyPr>
            <a:lstStyle/>
            <a:p>
              <a:pPr marL="0" marR="0" lvl="0" indent="0" algn="just" rtl="0">
                <a:lnSpc>
                  <a:spcPct val="115000"/>
                </a:lnSpc>
                <a:spcBef>
                  <a:spcPts val="0"/>
                </a:spcBef>
                <a:spcAft>
                  <a:spcPts val="0"/>
                </a:spcAft>
                <a:buClr>
                  <a:srgbClr val="000000"/>
                </a:buClr>
                <a:buSzPts val="1800"/>
                <a:buFont typeface="Arial"/>
                <a:buNone/>
              </a:pPr>
              <a:r>
                <a:rPr lang="es-ES" sz="1800" b="1" i="0" u="none" strike="noStrike" cap="none">
                  <a:solidFill>
                    <a:srgbClr val="424242"/>
                  </a:solidFill>
                  <a:latin typeface="Abel"/>
                  <a:ea typeface="Abel"/>
                  <a:cs typeface="Abel"/>
                  <a:sym typeface="Abel"/>
                </a:rPr>
                <a:t>#1</a:t>
              </a:r>
              <a:r>
                <a:rPr lang="es-ES" sz="1300" b="1" i="0" u="none" strike="noStrike" cap="none">
                  <a:solidFill>
                    <a:srgbClr val="424242"/>
                  </a:solidFill>
                  <a:latin typeface="Abel"/>
                  <a:ea typeface="Abel"/>
                  <a:cs typeface="Abel"/>
                  <a:sym typeface="Abel"/>
                </a:rPr>
                <a:t> </a:t>
              </a:r>
              <a:r>
                <a:rPr lang="es-ES" sz="1400" b="0" i="0" u="none" strike="noStrike" cap="none">
                  <a:solidFill>
                    <a:srgbClr val="424242"/>
                  </a:solidFill>
                  <a:latin typeface="Abel"/>
                  <a:ea typeface="Abel"/>
                  <a:cs typeface="Abel"/>
                  <a:sym typeface="Abel"/>
                </a:rPr>
                <a:t>To support the </a:t>
              </a:r>
              <a:r>
                <a:rPr lang="es-ES" sz="1400" b="1" i="0" u="none" strike="noStrike" cap="none">
                  <a:solidFill>
                    <a:schemeClr val="accent1"/>
                  </a:solidFill>
                  <a:latin typeface="Abel"/>
                  <a:ea typeface="Abel"/>
                  <a:cs typeface="Abel"/>
                  <a:sym typeface="Abel"/>
                </a:rPr>
                <a:t>discovery of disease onset triggers</a:t>
              </a:r>
              <a:r>
                <a:rPr lang="es-ES" sz="1400" b="0" i="0" u="none" strike="noStrike" cap="none">
                  <a:solidFill>
                    <a:schemeClr val="accent1"/>
                  </a:solidFill>
                  <a:latin typeface="Abel"/>
                  <a:ea typeface="Abel"/>
                  <a:cs typeface="Abel"/>
                  <a:sym typeface="Abel"/>
                </a:rPr>
                <a:t> </a:t>
              </a:r>
              <a:r>
                <a:rPr lang="es-ES" sz="1400" b="1" i="0" u="none" strike="noStrike" cap="none">
                  <a:solidFill>
                    <a:schemeClr val="accent1"/>
                  </a:solidFill>
                  <a:latin typeface="Abel"/>
                  <a:ea typeface="Abel"/>
                  <a:cs typeface="Abel"/>
                  <a:sym typeface="Abel"/>
                </a:rPr>
                <a:t>and disease association patterns</a:t>
              </a:r>
              <a:r>
                <a:rPr lang="es-ES" sz="1400" b="1" i="0" u="none" strike="noStrike" cap="none">
                  <a:solidFill>
                    <a:srgbClr val="424242"/>
                  </a:solidFill>
                  <a:latin typeface="Abel"/>
                  <a:ea typeface="Abel"/>
                  <a:cs typeface="Abel"/>
                  <a:sym typeface="Abel"/>
                </a:rPr>
                <a:t> </a:t>
              </a:r>
              <a:r>
                <a:rPr lang="es-ES" sz="1400" b="0" i="0" u="none" strike="noStrike" cap="none">
                  <a:solidFill>
                    <a:srgbClr val="424242"/>
                  </a:solidFill>
                  <a:latin typeface="Abel"/>
                  <a:ea typeface="Abel"/>
                  <a:cs typeface="Abel"/>
                  <a:sym typeface="Abel"/>
                </a:rPr>
                <a:t>in comorbid patients and </a:t>
              </a:r>
              <a:r>
                <a:rPr lang="es-ES" sz="1400" b="1" i="0" u="none" strike="noStrike" cap="none">
                  <a:solidFill>
                    <a:schemeClr val="accent1"/>
                  </a:solidFill>
                  <a:latin typeface="Abel"/>
                  <a:ea typeface="Abel"/>
                  <a:cs typeface="Abel"/>
                  <a:sym typeface="Abel"/>
                </a:rPr>
                <a:t>demonstrate the reproducibility of research</a:t>
              </a:r>
              <a:r>
                <a:rPr lang="es-ES" sz="1400" b="0" i="0" u="none" strike="noStrike" cap="none">
                  <a:solidFill>
                    <a:schemeClr val="accent1"/>
                  </a:solidFill>
                  <a:latin typeface="Abel"/>
                  <a:ea typeface="Abel"/>
                  <a:cs typeface="Abel"/>
                  <a:sym typeface="Abel"/>
                </a:rPr>
                <a:t>.</a:t>
              </a:r>
              <a:endParaRPr sz="1400" b="0" i="0" u="none" strike="noStrike" cap="none">
                <a:solidFill>
                  <a:schemeClr val="accent1"/>
                </a:solidFill>
                <a:latin typeface="Abel"/>
                <a:ea typeface="Abel"/>
                <a:cs typeface="Abel"/>
                <a:sym typeface="Abel"/>
              </a:endParaRPr>
            </a:p>
          </p:txBody>
        </p:sp>
        <p:pic>
          <p:nvPicPr>
            <p:cNvPr id="288" name="Google Shape;288;p4"/>
            <p:cNvPicPr preferRelativeResize="0"/>
            <p:nvPr/>
          </p:nvPicPr>
          <p:blipFill rotWithShape="1">
            <a:blip r:embed="rId3">
              <a:alphaModFix/>
            </a:blip>
            <a:srcRect/>
            <a:stretch/>
          </p:blipFill>
          <p:spPr>
            <a:xfrm>
              <a:off x="1591509" y="2736109"/>
              <a:ext cx="1491175" cy="1491175"/>
            </a:xfrm>
            <a:prstGeom prst="rect">
              <a:avLst/>
            </a:prstGeom>
            <a:noFill/>
            <a:ln>
              <a:noFill/>
            </a:ln>
          </p:spPr>
        </p:pic>
      </p:grpSp>
      <p:grpSp>
        <p:nvGrpSpPr>
          <p:cNvPr id="289" name="Google Shape;289;p4"/>
          <p:cNvGrpSpPr/>
          <p:nvPr/>
        </p:nvGrpSpPr>
        <p:grpSpPr>
          <a:xfrm>
            <a:off x="4755758" y="1453659"/>
            <a:ext cx="3716700" cy="2773625"/>
            <a:chOff x="4755758" y="1453659"/>
            <a:chExt cx="3716700" cy="2773625"/>
          </a:xfrm>
        </p:grpSpPr>
        <p:sp>
          <p:nvSpPr>
            <p:cNvPr id="290" name="Google Shape;290;p4"/>
            <p:cNvSpPr txBox="1"/>
            <p:nvPr/>
          </p:nvSpPr>
          <p:spPr>
            <a:xfrm>
              <a:off x="4755758" y="1453659"/>
              <a:ext cx="3716700" cy="919800"/>
            </a:xfrm>
            <a:prstGeom prst="rect">
              <a:avLst/>
            </a:prstGeom>
            <a:noFill/>
            <a:ln>
              <a:noFill/>
            </a:ln>
          </p:spPr>
          <p:txBody>
            <a:bodyPr spcFirstLastPara="1" wrap="square" lIns="91425" tIns="91425" rIns="91425" bIns="91425" anchor="t" anchorCtr="0">
              <a:noAutofit/>
            </a:bodyPr>
            <a:lstStyle/>
            <a:p>
              <a:pPr marL="0" marR="0" lvl="0" indent="0" algn="just" rtl="0">
                <a:lnSpc>
                  <a:spcPct val="115000"/>
                </a:lnSpc>
                <a:spcBef>
                  <a:spcPts val="0"/>
                </a:spcBef>
                <a:spcAft>
                  <a:spcPts val="0"/>
                </a:spcAft>
                <a:buClr>
                  <a:srgbClr val="000000"/>
                </a:buClr>
                <a:buSzPts val="1800"/>
                <a:buFont typeface="Arial"/>
                <a:buNone/>
              </a:pPr>
              <a:r>
                <a:rPr lang="es-ES" sz="1800" b="1" i="0" u="none" strike="noStrike" cap="none">
                  <a:solidFill>
                    <a:srgbClr val="424242"/>
                  </a:solidFill>
                  <a:latin typeface="Abel"/>
                  <a:ea typeface="Abel"/>
                  <a:cs typeface="Abel"/>
                  <a:sym typeface="Abel"/>
                </a:rPr>
                <a:t>#2</a:t>
              </a:r>
              <a:r>
                <a:rPr lang="es-ES" sz="1300" b="1" i="0" u="none" strike="noStrike" cap="none">
                  <a:solidFill>
                    <a:srgbClr val="424242"/>
                  </a:solidFill>
                  <a:latin typeface="Abel"/>
                  <a:ea typeface="Abel"/>
                  <a:cs typeface="Abel"/>
                  <a:sym typeface="Abel"/>
                </a:rPr>
                <a:t> </a:t>
              </a:r>
              <a:r>
                <a:rPr lang="es-ES" sz="1400" b="0" i="0" u="none" strike="noStrike" cap="none">
                  <a:solidFill>
                    <a:srgbClr val="424242"/>
                  </a:solidFill>
                  <a:latin typeface="Abel"/>
                  <a:ea typeface="Abel"/>
                  <a:cs typeface="Abel"/>
                  <a:sym typeface="Abel"/>
                </a:rPr>
                <a:t>To develop and pilot a </a:t>
              </a:r>
              <a:r>
                <a:rPr lang="es-ES" sz="1400" b="1" i="0" u="none" strike="noStrike" cap="none">
                  <a:solidFill>
                    <a:schemeClr val="accent1"/>
                  </a:solidFill>
                  <a:latin typeface="Abel"/>
                  <a:ea typeface="Abel"/>
                  <a:cs typeface="Abel"/>
                  <a:sym typeface="Abel"/>
                </a:rPr>
                <a:t>prediction service for 30-days readmission risk</a:t>
              </a:r>
              <a:r>
                <a:rPr lang="es-ES" sz="1400" b="0" i="0" u="none" strike="noStrike" cap="none">
                  <a:solidFill>
                    <a:srgbClr val="424242"/>
                  </a:solidFill>
                  <a:latin typeface="Abel"/>
                  <a:ea typeface="Abel"/>
                  <a:cs typeface="Abel"/>
                  <a:sym typeface="Abel"/>
                </a:rPr>
                <a:t> in complex chronic patients</a:t>
              </a:r>
              <a:endParaRPr sz="1400" b="0" i="0" u="none" strike="noStrike" cap="none">
                <a:solidFill>
                  <a:srgbClr val="424242"/>
                </a:solidFill>
                <a:latin typeface="Abel"/>
                <a:ea typeface="Abel"/>
                <a:cs typeface="Abel"/>
                <a:sym typeface="Abel"/>
              </a:endParaRPr>
            </a:p>
          </p:txBody>
        </p:sp>
        <p:pic>
          <p:nvPicPr>
            <p:cNvPr id="291" name="Google Shape;291;p4"/>
            <p:cNvPicPr preferRelativeResize="0"/>
            <p:nvPr/>
          </p:nvPicPr>
          <p:blipFill rotWithShape="1">
            <a:blip r:embed="rId4">
              <a:alphaModFix/>
            </a:blip>
            <a:srcRect/>
            <a:stretch/>
          </p:blipFill>
          <p:spPr>
            <a:xfrm>
              <a:off x="5335613" y="2736109"/>
              <a:ext cx="2556983" cy="1491175"/>
            </a:xfrm>
            <a:prstGeom prst="rect">
              <a:avLst/>
            </a:prstGeom>
            <a:noFill/>
            <a:ln>
              <a:noFill/>
            </a:ln>
          </p:spPr>
        </p:pic>
      </p:grpSp>
      <p:pic>
        <p:nvPicPr>
          <p:cNvPr id="292" name="Google Shape;292;p4"/>
          <p:cNvPicPr preferRelativeResize="0"/>
          <p:nvPr/>
        </p:nvPicPr>
        <p:blipFill rotWithShape="1">
          <a:blip r:embed="rId5">
            <a:alphaModFix/>
          </a:blip>
          <a:srcRect/>
          <a:stretch/>
        </p:blipFill>
        <p:spPr>
          <a:xfrm>
            <a:off x="6648996" y="128902"/>
            <a:ext cx="2371151" cy="8888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86"/>
                                        </p:tgtEl>
                                        <p:attrNameLst>
                                          <p:attrName>style.visibility</p:attrName>
                                        </p:attrNameLst>
                                      </p:cBhvr>
                                      <p:to>
                                        <p:strVal val="visible"/>
                                      </p:to>
                                    </p:set>
                                    <p:anim calcmode="lin" valueType="num">
                                      <p:cBhvr additive="base">
                                        <p:cTn id="7" dur="500"/>
                                        <p:tgtEl>
                                          <p:spTgt spid="286"/>
                                        </p:tgtEl>
                                        <p:attrNameLst>
                                          <p:attrName>ppt_w</p:attrName>
                                        </p:attrNameLst>
                                      </p:cBhvr>
                                      <p:tavLst>
                                        <p:tav tm="0">
                                          <p:val>
                                            <p:strVal val="0"/>
                                          </p:val>
                                        </p:tav>
                                        <p:tav tm="100000">
                                          <p:val>
                                            <p:strVal val="#ppt_w"/>
                                          </p:val>
                                        </p:tav>
                                      </p:tavLst>
                                    </p:anim>
                                    <p:anim calcmode="lin" valueType="num">
                                      <p:cBhvr additive="base">
                                        <p:cTn id="8" dur="500"/>
                                        <p:tgtEl>
                                          <p:spTgt spid="286"/>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89"/>
                                        </p:tgtEl>
                                        <p:attrNameLst>
                                          <p:attrName>style.visibility</p:attrName>
                                        </p:attrNameLst>
                                      </p:cBhvr>
                                      <p:to>
                                        <p:strVal val="visible"/>
                                      </p:to>
                                    </p:set>
                                    <p:anim calcmode="lin" valueType="num">
                                      <p:cBhvr additive="base">
                                        <p:cTn id="13" dur="500"/>
                                        <p:tgtEl>
                                          <p:spTgt spid="289"/>
                                        </p:tgtEl>
                                        <p:attrNameLst>
                                          <p:attrName>ppt_w</p:attrName>
                                        </p:attrNameLst>
                                      </p:cBhvr>
                                      <p:tavLst>
                                        <p:tav tm="0">
                                          <p:val>
                                            <p:strVal val="0"/>
                                          </p:val>
                                        </p:tav>
                                        <p:tav tm="100000">
                                          <p:val>
                                            <p:strVal val="#ppt_w"/>
                                          </p:val>
                                        </p:tav>
                                      </p:tavLst>
                                    </p:anim>
                                    <p:anim calcmode="lin" valueType="num">
                                      <p:cBhvr additive="base">
                                        <p:cTn id="14" dur="500"/>
                                        <p:tgtEl>
                                          <p:spTgt spid="28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s-ES"/>
              <a:t>18</a:t>
            </a:fld>
            <a:endParaRPr/>
          </a:p>
        </p:txBody>
      </p:sp>
      <p:pic>
        <p:nvPicPr>
          <p:cNvPr id="298" name="Google Shape;298;p5"/>
          <p:cNvPicPr preferRelativeResize="0"/>
          <p:nvPr/>
        </p:nvPicPr>
        <p:blipFill rotWithShape="1">
          <a:blip r:embed="rId3">
            <a:alphaModFix/>
          </a:blip>
          <a:srcRect/>
          <a:stretch/>
        </p:blipFill>
        <p:spPr>
          <a:xfrm>
            <a:off x="900700" y="855443"/>
            <a:ext cx="4320000" cy="2070415"/>
          </a:xfrm>
          <a:prstGeom prst="rect">
            <a:avLst/>
          </a:prstGeom>
          <a:noFill/>
          <a:ln>
            <a:noFill/>
          </a:ln>
          <a:effectLst>
            <a:outerShdw blurRad="50800" dist="38100" dir="8100000" algn="tr" rotWithShape="0">
              <a:srgbClr val="000000">
                <a:alpha val="40000"/>
              </a:srgbClr>
            </a:outerShdw>
          </a:effectLst>
        </p:spPr>
      </p:pic>
      <p:pic>
        <p:nvPicPr>
          <p:cNvPr id="299" name="Google Shape;299;p5"/>
          <p:cNvPicPr preferRelativeResize="0"/>
          <p:nvPr/>
        </p:nvPicPr>
        <p:blipFill rotWithShape="1">
          <a:blip r:embed="rId4">
            <a:alphaModFix/>
          </a:blip>
          <a:srcRect/>
          <a:stretch/>
        </p:blipFill>
        <p:spPr>
          <a:xfrm>
            <a:off x="1194259" y="1125757"/>
            <a:ext cx="4320000" cy="1751889"/>
          </a:xfrm>
          <a:prstGeom prst="rect">
            <a:avLst/>
          </a:prstGeom>
          <a:noFill/>
          <a:ln>
            <a:noFill/>
          </a:ln>
          <a:effectLst>
            <a:outerShdw blurRad="50800" dist="38100" dir="8100000" algn="tr" rotWithShape="0">
              <a:srgbClr val="000000">
                <a:alpha val="40000"/>
              </a:srgbClr>
            </a:outerShdw>
          </a:effectLst>
        </p:spPr>
      </p:pic>
      <p:pic>
        <p:nvPicPr>
          <p:cNvPr id="300" name="Google Shape;300;p5"/>
          <p:cNvPicPr preferRelativeResize="0"/>
          <p:nvPr/>
        </p:nvPicPr>
        <p:blipFill rotWithShape="1">
          <a:blip r:embed="rId5">
            <a:alphaModFix/>
          </a:blip>
          <a:srcRect/>
          <a:stretch/>
        </p:blipFill>
        <p:spPr>
          <a:xfrm>
            <a:off x="1487821" y="1381214"/>
            <a:ext cx="4320000" cy="2075196"/>
          </a:xfrm>
          <a:prstGeom prst="rect">
            <a:avLst/>
          </a:prstGeom>
          <a:noFill/>
          <a:ln>
            <a:noFill/>
          </a:ln>
          <a:effectLst>
            <a:outerShdw blurRad="50800" dist="38100" dir="8100000" algn="tr" rotWithShape="0">
              <a:srgbClr val="000000">
                <a:alpha val="40000"/>
              </a:srgbClr>
            </a:outerShdw>
          </a:effectLst>
        </p:spPr>
      </p:pic>
      <p:pic>
        <p:nvPicPr>
          <p:cNvPr id="301" name="Google Shape;301;p5"/>
          <p:cNvPicPr preferRelativeResize="0"/>
          <p:nvPr/>
        </p:nvPicPr>
        <p:blipFill rotWithShape="1">
          <a:blip r:embed="rId6">
            <a:alphaModFix/>
          </a:blip>
          <a:srcRect/>
          <a:stretch/>
        </p:blipFill>
        <p:spPr>
          <a:xfrm>
            <a:off x="1781383" y="1678578"/>
            <a:ext cx="4320000" cy="1596314"/>
          </a:xfrm>
          <a:prstGeom prst="rect">
            <a:avLst/>
          </a:prstGeom>
          <a:noFill/>
          <a:ln>
            <a:noFill/>
          </a:ln>
          <a:effectLst>
            <a:outerShdw blurRad="50800" dist="38100" dir="8100000" algn="tr" rotWithShape="0">
              <a:srgbClr val="000000">
                <a:alpha val="40000"/>
              </a:srgbClr>
            </a:outerShdw>
          </a:effectLst>
        </p:spPr>
      </p:pic>
      <p:pic>
        <p:nvPicPr>
          <p:cNvPr id="302" name="Google Shape;302;p5"/>
          <p:cNvPicPr preferRelativeResize="0"/>
          <p:nvPr/>
        </p:nvPicPr>
        <p:blipFill rotWithShape="1">
          <a:blip r:embed="rId7">
            <a:alphaModFix/>
          </a:blip>
          <a:srcRect/>
          <a:stretch/>
        </p:blipFill>
        <p:spPr>
          <a:xfrm>
            <a:off x="2074944" y="1962365"/>
            <a:ext cx="4320000" cy="1592627"/>
          </a:xfrm>
          <a:prstGeom prst="rect">
            <a:avLst/>
          </a:prstGeom>
          <a:noFill/>
          <a:ln>
            <a:noFill/>
          </a:ln>
          <a:effectLst>
            <a:outerShdw blurRad="50800" dist="38100" dir="8100000" algn="tr" rotWithShape="0">
              <a:srgbClr val="000000">
                <a:alpha val="40000"/>
              </a:srgbClr>
            </a:outerShdw>
          </a:effectLst>
        </p:spPr>
      </p:pic>
      <p:pic>
        <p:nvPicPr>
          <p:cNvPr id="303" name="Google Shape;303;p5"/>
          <p:cNvPicPr preferRelativeResize="0"/>
          <p:nvPr/>
        </p:nvPicPr>
        <p:blipFill rotWithShape="1">
          <a:blip r:embed="rId8">
            <a:alphaModFix/>
          </a:blip>
          <a:srcRect/>
          <a:stretch/>
        </p:blipFill>
        <p:spPr>
          <a:xfrm>
            <a:off x="2368503" y="2245894"/>
            <a:ext cx="4320000" cy="1915576"/>
          </a:xfrm>
          <a:prstGeom prst="rect">
            <a:avLst/>
          </a:prstGeom>
          <a:noFill/>
          <a:ln>
            <a:noFill/>
          </a:ln>
          <a:effectLst>
            <a:outerShdw blurRad="50800" dist="38100" dir="8100000" algn="tr" rotWithShape="0">
              <a:srgbClr val="000000">
                <a:alpha val="40000"/>
              </a:srgbClr>
            </a:outerShdw>
          </a:effectLst>
        </p:spPr>
      </p:pic>
      <p:pic>
        <p:nvPicPr>
          <p:cNvPr id="304" name="Google Shape;304;p5"/>
          <p:cNvPicPr preferRelativeResize="0"/>
          <p:nvPr/>
        </p:nvPicPr>
        <p:blipFill rotWithShape="1">
          <a:blip r:embed="rId9">
            <a:alphaModFix/>
          </a:blip>
          <a:srcRect/>
          <a:stretch/>
        </p:blipFill>
        <p:spPr>
          <a:xfrm>
            <a:off x="2662062" y="2570180"/>
            <a:ext cx="4320000" cy="1596304"/>
          </a:xfrm>
          <a:prstGeom prst="rect">
            <a:avLst/>
          </a:prstGeom>
          <a:noFill/>
          <a:ln>
            <a:noFill/>
          </a:ln>
          <a:effectLst>
            <a:outerShdw blurRad="50800" dist="38100" dir="8100000" algn="tr" rotWithShape="0">
              <a:srgbClr val="000000">
                <a:alpha val="40000"/>
              </a:srgbClr>
            </a:outerShdw>
          </a:effectLst>
        </p:spPr>
      </p:pic>
      <p:pic>
        <p:nvPicPr>
          <p:cNvPr id="305" name="Google Shape;305;p5"/>
          <p:cNvPicPr preferRelativeResize="0"/>
          <p:nvPr/>
        </p:nvPicPr>
        <p:blipFill rotWithShape="1">
          <a:blip r:embed="rId10">
            <a:alphaModFix/>
          </a:blip>
          <a:srcRect/>
          <a:stretch/>
        </p:blipFill>
        <p:spPr>
          <a:xfrm>
            <a:off x="2955621" y="2864252"/>
            <a:ext cx="4320000" cy="1751889"/>
          </a:xfrm>
          <a:prstGeom prst="rect">
            <a:avLst/>
          </a:prstGeom>
          <a:noFill/>
          <a:ln>
            <a:noFill/>
          </a:ln>
          <a:effectLst>
            <a:outerShdw blurRad="50800" dist="38100" dir="8100000" algn="tr" rotWithShape="0">
              <a:srgbClr val="000000">
                <a:alpha val="40000"/>
              </a:srgbClr>
            </a:outerShdw>
          </a:effectLst>
        </p:spPr>
      </p:pic>
      <p:sp>
        <p:nvSpPr>
          <p:cNvPr id="306" name="Google Shape;306;p5"/>
          <p:cNvSpPr txBox="1">
            <a:spLocks noGrp="1"/>
          </p:cNvSpPr>
          <p:nvPr>
            <p:ph type="title"/>
          </p:nvPr>
        </p:nvSpPr>
        <p:spPr>
          <a:xfrm>
            <a:off x="311700" y="282743"/>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ES">
                <a:latin typeface="Maven Pro Medium"/>
                <a:ea typeface="Maven Pro Medium"/>
                <a:cs typeface="Maven Pro Medium"/>
                <a:sym typeface="Maven Pro Medium"/>
              </a:rPr>
              <a:t>Datasets</a:t>
            </a:r>
            <a:endParaRPr>
              <a:latin typeface="Maven Pro Medium"/>
              <a:ea typeface="Maven Pro Medium"/>
              <a:cs typeface="Maven Pro Medium"/>
              <a:sym typeface="Maven Pro Medium"/>
            </a:endParaRPr>
          </a:p>
        </p:txBody>
      </p:sp>
      <p:pic>
        <p:nvPicPr>
          <p:cNvPr id="307" name="Google Shape;307;p5"/>
          <p:cNvPicPr preferRelativeResize="0"/>
          <p:nvPr/>
        </p:nvPicPr>
        <p:blipFill rotWithShape="1">
          <a:blip r:embed="rId11">
            <a:alphaModFix/>
          </a:blip>
          <a:srcRect/>
          <a:stretch/>
        </p:blipFill>
        <p:spPr>
          <a:xfrm>
            <a:off x="6648996" y="128902"/>
            <a:ext cx="2371151" cy="888824"/>
          </a:xfrm>
          <a:prstGeom prst="rect">
            <a:avLst/>
          </a:prstGeom>
          <a:noFill/>
          <a:ln>
            <a:noFill/>
          </a:ln>
        </p:spPr>
      </p:pic>
      <p:sp>
        <p:nvSpPr>
          <p:cNvPr id="308" name="Google Shape;308;p5"/>
          <p:cNvSpPr txBox="1"/>
          <p:nvPr/>
        </p:nvSpPr>
        <p:spPr>
          <a:xfrm>
            <a:off x="537020" y="2140804"/>
            <a:ext cx="8069959" cy="1017916"/>
          </a:xfrm>
          <a:prstGeom prst="rect">
            <a:avLst/>
          </a:prstGeom>
          <a:solidFill>
            <a:srgbClr val="FFFF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s-ES" sz="2800" b="0" i="0" u="none" strike="noStrike" cap="none">
                <a:solidFill>
                  <a:schemeClr val="dk1"/>
                </a:solidFill>
                <a:latin typeface="Abel"/>
                <a:ea typeface="Abel"/>
                <a:cs typeface="Abel"/>
                <a:sym typeface="Abel"/>
              </a:rPr>
              <a:t>Health and social care data from </a:t>
            </a:r>
            <a:r>
              <a:rPr lang="es-ES" sz="3600" b="1" i="0" u="none" strike="noStrike" cap="none">
                <a:solidFill>
                  <a:schemeClr val="dk1"/>
                </a:solidFill>
                <a:latin typeface="Abel"/>
                <a:ea typeface="Abel"/>
                <a:cs typeface="Abel"/>
                <a:sym typeface="Abel"/>
              </a:rPr>
              <a:t>5 million </a:t>
            </a:r>
            <a:r>
              <a:rPr lang="es-ES" sz="2800" b="0" i="0" u="none" strike="noStrike" cap="none">
                <a:solidFill>
                  <a:schemeClr val="dk1"/>
                </a:solidFill>
                <a:latin typeface="Abel"/>
                <a:ea typeface="Abel"/>
                <a:cs typeface="Abel"/>
                <a:sym typeface="Abel"/>
              </a:rPr>
              <a:t>of subjects</a:t>
            </a:r>
            <a:endParaRPr sz="28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500"/>
                                  </p:stCondLst>
                                  <p:childTnLst>
                                    <p:set>
                                      <p:cBhvr>
                                        <p:cTn id="6" dur="1" fill="hold">
                                          <p:stCondLst>
                                            <p:cond delay="0"/>
                                          </p:stCondLst>
                                        </p:cTn>
                                        <p:tgtEl>
                                          <p:spTgt spid="298"/>
                                        </p:tgtEl>
                                        <p:attrNameLst>
                                          <p:attrName>style.visibility</p:attrName>
                                        </p:attrNameLst>
                                      </p:cBhvr>
                                      <p:to>
                                        <p:strVal val="visible"/>
                                      </p:to>
                                    </p:set>
                                    <p:anim calcmode="lin" valueType="num">
                                      <p:cBhvr additive="base">
                                        <p:cTn id="7" dur="500"/>
                                        <p:tgtEl>
                                          <p:spTgt spid="298"/>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2" fill="hold" nodeType="afterEffect">
                                  <p:stCondLst>
                                    <p:cond delay="500"/>
                                  </p:stCondLst>
                                  <p:childTnLst>
                                    <p:set>
                                      <p:cBhvr>
                                        <p:cTn id="10" dur="1" fill="hold">
                                          <p:stCondLst>
                                            <p:cond delay="0"/>
                                          </p:stCondLst>
                                        </p:cTn>
                                        <p:tgtEl>
                                          <p:spTgt spid="299"/>
                                        </p:tgtEl>
                                        <p:attrNameLst>
                                          <p:attrName>style.visibility</p:attrName>
                                        </p:attrNameLst>
                                      </p:cBhvr>
                                      <p:to>
                                        <p:strVal val="visible"/>
                                      </p:to>
                                    </p:set>
                                    <p:anim calcmode="lin" valueType="num">
                                      <p:cBhvr additive="base">
                                        <p:cTn id="11" dur="500"/>
                                        <p:tgtEl>
                                          <p:spTgt spid="299"/>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500"/>
                                  </p:stCondLst>
                                  <p:childTnLst>
                                    <p:set>
                                      <p:cBhvr>
                                        <p:cTn id="14" dur="1" fill="hold">
                                          <p:stCondLst>
                                            <p:cond delay="0"/>
                                          </p:stCondLst>
                                        </p:cTn>
                                        <p:tgtEl>
                                          <p:spTgt spid="300"/>
                                        </p:tgtEl>
                                        <p:attrNameLst>
                                          <p:attrName>style.visibility</p:attrName>
                                        </p:attrNameLst>
                                      </p:cBhvr>
                                      <p:to>
                                        <p:strVal val="visible"/>
                                      </p:to>
                                    </p:set>
                                    <p:anim calcmode="lin" valueType="num">
                                      <p:cBhvr additive="base">
                                        <p:cTn id="15" dur="500"/>
                                        <p:tgtEl>
                                          <p:spTgt spid="300"/>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2" presetClass="entr" presetSubtype="2" fill="hold" nodeType="afterEffect">
                                  <p:stCondLst>
                                    <p:cond delay="500"/>
                                  </p:stCondLst>
                                  <p:childTnLst>
                                    <p:set>
                                      <p:cBhvr>
                                        <p:cTn id="18" dur="1" fill="hold">
                                          <p:stCondLst>
                                            <p:cond delay="0"/>
                                          </p:stCondLst>
                                        </p:cTn>
                                        <p:tgtEl>
                                          <p:spTgt spid="301"/>
                                        </p:tgtEl>
                                        <p:attrNameLst>
                                          <p:attrName>style.visibility</p:attrName>
                                        </p:attrNameLst>
                                      </p:cBhvr>
                                      <p:to>
                                        <p:strVal val="visible"/>
                                      </p:to>
                                    </p:set>
                                    <p:anim calcmode="lin" valueType="num">
                                      <p:cBhvr additive="base">
                                        <p:cTn id="19" dur="500"/>
                                        <p:tgtEl>
                                          <p:spTgt spid="301"/>
                                        </p:tgtEl>
                                        <p:attrNameLst>
                                          <p:attrName>ppt_x</p:attrName>
                                        </p:attrNameLst>
                                      </p:cBhvr>
                                      <p:tavLst>
                                        <p:tav tm="0">
                                          <p:val>
                                            <p:strVal val="#ppt_x+1"/>
                                          </p:val>
                                        </p:tav>
                                        <p:tav tm="100000">
                                          <p:val>
                                            <p:strVal val="#ppt_x"/>
                                          </p:val>
                                        </p:tav>
                                      </p:tavLst>
                                    </p:anim>
                                  </p:childTnLst>
                                </p:cTn>
                              </p:par>
                            </p:childTnLst>
                          </p:cTn>
                        </p:par>
                        <p:par>
                          <p:cTn id="20" fill="hold">
                            <p:stCondLst>
                              <p:cond delay="2000"/>
                            </p:stCondLst>
                            <p:childTnLst>
                              <p:par>
                                <p:cTn id="21" presetID="2" presetClass="entr" presetSubtype="2" fill="hold" nodeType="afterEffect">
                                  <p:stCondLst>
                                    <p:cond delay="500"/>
                                  </p:stCondLst>
                                  <p:childTnLst>
                                    <p:set>
                                      <p:cBhvr>
                                        <p:cTn id="22" dur="1" fill="hold">
                                          <p:stCondLst>
                                            <p:cond delay="0"/>
                                          </p:stCondLst>
                                        </p:cTn>
                                        <p:tgtEl>
                                          <p:spTgt spid="302"/>
                                        </p:tgtEl>
                                        <p:attrNameLst>
                                          <p:attrName>style.visibility</p:attrName>
                                        </p:attrNameLst>
                                      </p:cBhvr>
                                      <p:to>
                                        <p:strVal val="visible"/>
                                      </p:to>
                                    </p:set>
                                    <p:anim calcmode="lin" valueType="num">
                                      <p:cBhvr additive="base">
                                        <p:cTn id="23" dur="500"/>
                                        <p:tgtEl>
                                          <p:spTgt spid="302"/>
                                        </p:tgtEl>
                                        <p:attrNameLst>
                                          <p:attrName>ppt_x</p:attrName>
                                        </p:attrNameLst>
                                      </p:cBhvr>
                                      <p:tavLst>
                                        <p:tav tm="0">
                                          <p:val>
                                            <p:strVal val="#ppt_x+1"/>
                                          </p:val>
                                        </p:tav>
                                        <p:tav tm="100000">
                                          <p:val>
                                            <p:strVal val="#ppt_x"/>
                                          </p:val>
                                        </p:tav>
                                      </p:tavLst>
                                    </p:anim>
                                  </p:childTnLst>
                                </p:cTn>
                              </p:par>
                            </p:childTnLst>
                          </p:cTn>
                        </p:par>
                        <p:par>
                          <p:cTn id="24" fill="hold">
                            <p:stCondLst>
                              <p:cond delay="2500"/>
                            </p:stCondLst>
                            <p:childTnLst>
                              <p:par>
                                <p:cTn id="25" presetID="2" presetClass="entr" presetSubtype="2" fill="hold" nodeType="afterEffect">
                                  <p:stCondLst>
                                    <p:cond delay="500"/>
                                  </p:stCondLst>
                                  <p:childTnLst>
                                    <p:set>
                                      <p:cBhvr>
                                        <p:cTn id="26" dur="1" fill="hold">
                                          <p:stCondLst>
                                            <p:cond delay="0"/>
                                          </p:stCondLst>
                                        </p:cTn>
                                        <p:tgtEl>
                                          <p:spTgt spid="303"/>
                                        </p:tgtEl>
                                        <p:attrNameLst>
                                          <p:attrName>style.visibility</p:attrName>
                                        </p:attrNameLst>
                                      </p:cBhvr>
                                      <p:to>
                                        <p:strVal val="visible"/>
                                      </p:to>
                                    </p:set>
                                    <p:anim calcmode="lin" valueType="num">
                                      <p:cBhvr additive="base">
                                        <p:cTn id="27" dur="500"/>
                                        <p:tgtEl>
                                          <p:spTgt spid="303"/>
                                        </p:tgtEl>
                                        <p:attrNameLst>
                                          <p:attrName>ppt_x</p:attrName>
                                        </p:attrNameLst>
                                      </p:cBhvr>
                                      <p:tavLst>
                                        <p:tav tm="0">
                                          <p:val>
                                            <p:strVal val="#ppt_x+1"/>
                                          </p:val>
                                        </p:tav>
                                        <p:tav tm="100000">
                                          <p:val>
                                            <p:strVal val="#ppt_x"/>
                                          </p:val>
                                        </p:tav>
                                      </p:tavLst>
                                    </p:anim>
                                  </p:childTnLst>
                                </p:cTn>
                              </p:par>
                            </p:childTnLst>
                          </p:cTn>
                        </p:par>
                        <p:par>
                          <p:cTn id="28" fill="hold">
                            <p:stCondLst>
                              <p:cond delay="3000"/>
                            </p:stCondLst>
                            <p:childTnLst>
                              <p:par>
                                <p:cTn id="29" presetID="2" presetClass="entr" presetSubtype="2" fill="hold" nodeType="afterEffect">
                                  <p:stCondLst>
                                    <p:cond delay="500"/>
                                  </p:stCondLst>
                                  <p:childTnLst>
                                    <p:set>
                                      <p:cBhvr>
                                        <p:cTn id="30" dur="1" fill="hold">
                                          <p:stCondLst>
                                            <p:cond delay="0"/>
                                          </p:stCondLst>
                                        </p:cTn>
                                        <p:tgtEl>
                                          <p:spTgt spid="304"/>
                                        </p:tgtEl>
                                        <p:attrNameLst>
                                          <p:attrName>style.visibility</p:attrName>
                                        </p:attrNameLst>
                                      </p:cBhvr>
                                      <p:to>
                                        <p:strVal val="visible"/>
                                      </p:to>
                                    </p:set>
                                    <p:anim calcmode="lin" valueType="num">
                                      <p:cBhvr additive="base">
                                        <p:cTn id="31" dur="500"/>
                                        <p:tgtEl>
                                          <p:spTgt spid="304"/>
                                        </p:tgtEl>
                                        <p:attrNameLst>
                                          <p:attrName>ppt_x</p:attrName>
                                        </p:attrNameLst>
                                      </p:cBhvr>
                                      <p:tavLst>
                                        <p:tav tm="0">
                                          <p:val>
                                            <p:strVal val="#ppt_x+1"/>
                                          </p:val>
                                        </p:tav>
                                        <p:tav tm="100000">
                                          <p:val>
                                            <p:strVal val="#ppt_x"/>
                                          </p:val>
                                        </p:tav>
                                      </p:tavLst>
                                    </p:anim>
                                  </p:childTnLst>
                                </p:cTn>
                              </p:par>
                            </p:childTnLst>
                          </p:cTn>
                        </p:par>
                        <p:par>
                          <p:cTn id="32" fill="hold">
                            <p:stCondLst>
                              <p:cond delay="3500"/>
                            </p:stCondLst>
                            <p:childTnLst>
                              <p:par>
                                <p:cTn id="33" presetID="2" presetClass="entr" presetSubtype="2" fill="hold" nodeType="afterEffect">
                                  <p:stCondLst>
                                    <p:cond delay="500"/>
                                  </p:stCondLst>
                                  <p:childTnLst>
                                    <p:set>
                                      <p:cBhvr>
                                        <p:cTn id="34" dur="1" fill="hold">
                                          <p:stCondLst>
                                            <p:cond delay="0"/>
                                          </p:stCondLst>
                                        </p:cTn>
                                        <p:tgtEl>
                                          <p:spTgt spid="305"/>
                                        </p:tgtEl>
                                        <p:attrNameLst>
                                          <p:attrName>style.visibility</p:attrName>
                                        </p:attrNameLst>
                                      </p:cBhvr>
                                      <p:to>
                                        <p:strVal val="visible"/>
                                      </p:to>
                                    </p:set>
                                    <p:anim calcmode="lin" valueType="num">
                                      <p:cBhvr additive="base">
                                        <p:cTn id="35" dur="500"/>
                                        <p:tgtEl>
                                          <p:spTgt spid="305"/>
                                        </p:tgtEl>
                                        <p:attrNameLst>
                                          <p:attrName>ppt_x</p:attrName>
                                        </p:attrNameLst>
                                      </p:cBhvr>
                                      <p:tavLst>
                                        <p:tav tm="0">
                                          <p:val>
                                            <p:strVal val="#ppt_x+1"/>
                                          </p:val>
                                        </p:tav>
                                        <p:tav tm="100000">
                                          <p:val>
                                            <p:strVal val="#ppt_x"/>
                                          </p:val>
                                        </p:tav>
                                      </p:tavLst>
                                    </p:anim>
                                  </p:childTnLst>
                                </p:cTn>
                              </p:par>
                            </p:childTnLst>
                          </p:cTn>
                        </p:par>
                        <p:par>
                          <p:cTn id="36" fill="hold">
                            <p:stCondLst>
                              <p:cond delay="4000"/>
                            </p:stCondLst>
                            <p:childTnLst>
                              <p:par>
                                <p:cTn id="37" presetID="10" presetClass="entr" presetSubtype="0" fill="hold" nodeType="afterEffect">
                                  <p:stCondLst>
                                    <p:cond delay="2000"/>
                                  </p:stCondLst>
                                  <p:childTnLst>
                                    <p:set>
                                      <p:cBhvr>
                                        <p:cTn id="38" dur="1" fill="hold">
                                          <p:stCondLst>
                                            <p:cond delay="0"/>
                                          </p:stCondLst>
                                        </p:cTn>
                                        <p:tgtEl>
                                          <p:spTgt spid="308"/>
                                        </p:tgtEl>
                                        <p:attrNameLst>
                                          <p:attrName>style.visibility</p:attrName>
                                        </p:attrNameLst>
                                      </p:cBhvr>
                                      <p:to>
                                        <p:strVal val="visible"/>
                                      </p:to>
                                    </p:set>
                                    <p:animEffect transition="in" filter="fade">
                                      <p:cBhvr>
                                        <p:cTn id="39" dur="1000"/>
                                        <p:tgtEl>
                                          <p:spTgt spid="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s-ES"/>
              <a:t>19</a:t>
            </a:fld>
            <a:endParaRPr/>
          </a:p>
        </p:txBody>
      </p:sp>
      <p:sp>
        <p:nvSpPr>
          <p:cNvPr id="314" name="Google Shape;314;p8"/>
          <p:cNvSpPr txBox="1">
            <a:spLocks noGrp="1"/>
          </p:cNvSpPr>
          <p:nvPr>
            <p:ph type="title"/>
          </p:nvPr>
        </p:nvSpPr>
        <p:spPr>
          <a:xfrm>
            <a:off x="311700" y="282743"/>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ES">
                <a:latin typeface="Maven Pro Medium"/>
                <a:ea typeface="Maven Pro Medium"/>
                <a:cs typeface="Maven Pro Medium"/>
                <a:sym typeface="Maven Pro Medium"/>
              </a:rPr>
              <a:t>FAIR4Health Vision</a:t>
            </a:r>
            <a:endParaRPr>
              <a:latin typeface="Maven Pro Medium"/>
              <a:ea typeface="Maven Pro Medium"/>
              <a:cs typeface="Maven Pro Medium"/>
              <a:sym typeface="Maven Pro Medium"/>
            </a:endParaRPr>
          </a:p>
        </p:txBody>
      </p:sp>
      <p:pic>
        <p:nvPicPr>
          <p:cNvPr id="315" name="Google Shape;315;p8"/>
          <p:cNvPicPr preferRelativeResize="0"/>
          <p:nvPr/>
        </p:nvPicPr>
        <p:blipFill rotWithShape="1">
          <a:blip r:embed="rId3">
            <a:alphaModFix/>
          </a:blip>
          <a:srcRect/>
          <a:stretch/>
        </p:blipFill>
        <p:spPr>
          <a:xfrm>
            <a:off x="6648996" y="128902"/>
            <a:ext cx="2371151" cy="888824"/>
          </a:xfrm>
          <a:prstGeom prst="rect">
            <a:avLst/>
          </a:prstGeom>
          <a:noFill/>
          <a:ln>
            <a:noFill/>
          </a:ln>
        </p:spPr>
      </p:pic>
      <p:grpSp>
        <p:nvGrpSpPr>
          <p:cNvPr id="316" name="Google Shape;316;p8"/>
          <p:cNvGrpSpPr/>
          <p:nvPr/>
        </p:nvGrpSpPr>
        <p:grpSpPr>
          <a:xfrm>
            <a:off x="78451" y="1017725"/>
            <a:ext cx="3492948" cy="3129438"/>
            <a:chOff x="311700" y="1220173"/>
            <a:chExt cx="3492948" cy="3129438"/>
          </a:xfrm>
        </p:grpSpPr>
        <p:sp>
          <p:nvSpPr>
            <p:cNvPr id="317" name="Google Shape;317;p8"/>
            <p:cNvSpPr/>
            <p:nvPr/>
          </p:nvSpPr>
          <p:spPr>
            <a:xfrm>
              <a:off x="529883" y="1220173"/>
              <a:ext cx="3183714" cy="2703153"/>
            </a:xfrm>
            <a:prstGeom prst="triangle">
              <a:avLst>
                <a:gd name="adj" fmla="val 50000"/>
              </a:avLst>
            </a:prstGeom>
            <a:solidFill>
              <a:schemeClr val="lt1"/>
            </a:solidFill>
            <a:ln w="25400" cap="flat" cmpd="sng">
              <a:solidFill>
                <a:srgbClr val="70B43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S" sz="2400" b="0" i="0" u="none" strike="noStrike" cap="none">
                  <a:solidFill>
                    <a:srgbClr val="009FE3"/>
                  </a:solidFill>
                  <a:latin typeface="Abel"/>
                  <a:ea typeface="Abel"/>
                  <a:cs typeface="Abel"/>
                  <a:sym typeface="Abel"/>
                </a:rPr>
                <a:t>Open Community</a:t>
              </a:r>
              <a:endParaRPr sz="2400" b="0" i="0" u="none" strike="noStrike" cap="none">
                <a:solidFill>
                  <a:srgbClr val="009FE3"/>
                </a:solidFill>
                <a:latin typeface="Abel"/>
                <a:ea typeface="Abel"/>
                <a:cs typeface="Abel"/>
                <a:sym typeface="Abel"/>
              </a:endParaRPr>
            </a:p>
          </p:txBody>
        </p:sp>
        <p:sp>
          <p:nvSpPr>
            <p:cNvPr id="318" name="Google Shape;318;p8"/>
            <p:cNvSpPr txBox="1"/>
            <p:nvPr/>
          </p:nvSpPr>
          <p:spPr>
            <a:xfrm>
              <a:off x="805514" y="3980279"/>
              <a:ext cx="263245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800" b="0" i="0" u="none" strike="noStrike" cap="none">
                  <a:solidFill>
                    <a:srgbClr val="000000"/>
                  </a:solidFill>
                  <a:latin typeface="Abel"/>
                  <a:ea typeface="Abel"/>
                  <a:cs typeface="Abel"/>
                  <a:sym typeface="Abel"/>
                </a:rPr>
                <a:t>Health Reseach Institutions</a:t>
              </a:r>
              <a:endParaRPr sz="1800" b="0" i="0" u="none" strike="noStrike" cap="none">
                <a:solidFill>
                  <a:srgbClr val="000000"/>
                </a:solidFill>
                <a:latin typeface="Abel"/>
                <a:ea typeface="Abel"/>
                <a:cs typeface="Abel"/>
                <a:sym typeface="Abel"/>
              </a:endParaRPr>
            </a:p>
          </p:txBody>
        </p:sp>
        <p:sp>
          <p:nvSpPr>
            <p:cNvPr id="319" name="Google Shape;319;p8"/>
            <p:cNvSpPr txBox="1"/>
            <p:nvPr/>
          </p:nvSpPr>
          <p:spPr>
            <a:xfrm rot="-3587222">
              <a:off x="-156718" y="2323901"/>
              <a:ext cx="252825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800" b="0" i="0" u="none" strike="noStrike" cap="none">
                  <a:solidFill>
                    <a:srgbClr val="000000"/>
                  </a:solidFill>
                  <a:latin typeface="Abel"/>
                  <a:ea typeface="Abel"/>
                  <a:cs typeface="Abel"/>
                  <a:sym typeface="Abel"/>
                </a:rPr>
                <a:t>eHealth Services Providers</a:t>
              </a:r>
              <a:endParaRPr sz="1800" b="0" i="0" u="none" strike="noStrike" cap="none">
                <a:solidFill>
                  <a:srgbClr val="000000"/>
                </a:solidFill>
                <a:latin typeface="Abel"/>
                <a:ea typeface="Abel"/>
                <a:cs typeface="Abel"/>
                <a:sym typeface="Abel"/>
              </a:endParaRPr>
            </a:p>
          </p:txBody>
        </p:sp>
        <p:sp>
          <p:nvSpPr>
            <p:cNvPr id="320" name="Google Shape;320;p8"/>
            <p:cNvSpPr txBox="1"/>
            <p:nvPr/>
          </p:nvSpPr>
          <p:spPr>
            <a:xfrm rot="3550364">
              <a:off x="2132964" y="2323900"/>
              <a:ext cx="200086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800" b="0" i="0" u="none" strike="noStrike" cap="none">
                  <a:solidFill>
                    <a:srgbClr val="000000"/>
                  </a:solidFill>
                  <a:latin typeface="Abel"/>
                  <a:ea typeface="Abel"/>
                  <a:cs typeface="Abel"/>
                  <a:sym typeface="Abel"/>
                </a:rPr>
                <a:t>Healthcare Providers</a:t>
              </a:r>
              <a:endParaRPr sz="1800" b="0" i="0" u="none" strike="noStrike" cap="none">
                <a:solidFill>
                  <a:srgbClr val="000000"/>
                </a:solidFill>
                <a:latin typeface="Abel"/>
                <a:ea typeface="Abel"/>
                <a:cs typeface="Abel"/>
                <a:sym typeface="Abel"/>
              </a:endParaRPr>
            </a:p>
          </p:txBody>
        </p:sp>
      </p:grpSp>
      <p:grpSp>
        <p:nvGrpSpPr>
          <p:cNvPr id="321" name="Google Shape;321;p8"/>
          <p:cNvGrpSpPr/>
          <p:nvPr/>
        </p:nvGrpSpPr>
        <p:grpSpPr>
          <a:xfrm>
            <a:off x="3698053" y="1606107"/>
            <a:ext cx="5306028" cy="1931286"/>
            <a:chOff x="3698053" y="1606107"/>
            <a:chExt cx="5306028" cy="1931286"/>
          </a:xfrm>
        </p:grpSpPr>
        <p:sp>
          <p:nvSpPr>
            <p:cNvPr id="322" name="Google Shape;322;p8"/>
            <p:cNvSpPr/>
            <p:nvPr/>
          </p:nvSpPr>
          <p:spPr>
            <a:xfrm>
              <a:off x="6714082" y="2241942"/>
              <a:ext cx="2289998" cy="659615"/>
            </a:xfrm>
            <a:prstGeom prst="rect">
              <a:avLst/>
            </a:prstGeom>
            <a:solidFill>
              <a:srgbClr val="FFDDB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3" name="Google Shape;323;p8"/>
            <p:cNvSpPr/>
            <p:nvPr/>
          </p:nvSpPr>
          <p:spPr>
            <a:xfrm>
              <a:off x="3698053" y="1606107"/>
              <a:ext cx="5306028" cy="635836"/>
            </a:xfrm>
            <a:prstGeom prst="rect">
              <a:avLst/>
            </a:prstGeom>
            <a:solidFill>
              <a:srgbClr val="B6E5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4" name="Google Shape;324;p8"/>
            <p:cNvSpPr/>
            <p:nvPr/>
          </p:nvSpPr>
          <p:spPr>
            <a:xfrm>
              <a:off x="3799228" y="2334591"/>
              <a:ext cx="2915860" cy="474318"/>
            </a:xfrm>
            <a:prstGeom prst="roundRect">
              <a:avLst>
                <a:gd name="adj" fmla="val 7261"/>
              </a:avLst>
            </a:prstGeom>
            <a:solidFill>
              <a:srgbClr val="FFFFFF"/>
            </a:solidFill>
            <a:ln w="25400" cap="flat" cmpd="sng">
              <a:solidFill>
                <a:srgbClr val="4F81B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325" name="Google Shape;325;p8"/>
            <p:cNvSpPr/>
            <p:nvPr/>
          </p:nvSpPr>
          <p:spPr>
            <a:xfrm>
              <a:off x="3801573" y="1760474"/>
              <a:ext cx="690791" cy="317708"/>
            </a:xfrm>
            <a:prstGeom prst="snip1Rect">
              <a:avLst>
                <a:gd name="adj" fmla="val 16667"/>
              </a:avLst>
            </a:prstGeom>
            <a:solidFill>
              <a:srgbClr val="4F81BD"/>
            </a:solidFill>
            <a:ln w="127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800"/>
                <a:buFont typeface="Arial"/>
                <a:buNone/>
              </a:pPr>
              <a:r>
                <a:rPr lang="es-ES" sz="800" b="0" i="0" u="none" strike="noStrike" cap="none">
                  <a:solidFill>
                    <a:srgbClr val="FFFFFF"/>
                  </a:solidFill>
                  <a:latin typeface="Abel"/>
                  <a:ea typeface="Abel"/>
                  <a:cs typeface="Abel"/>
                  <a:sym typeface="Abel"/>
                </a:rPr>
                <a:t>eHealth Provider</a:t>
              </a:r>
              <a:endParaRPr sz="800" b="0" i="0" u="none" strike="noStrike" cap="none">
                <a:solidFill>
                  <a:srgbClr val="FFFFFF"/>
                </a:solidFill>
                <a:latin typeface="Abel"/>
                <a:ea typeface="Abel"/>
                <a:cs typeface="Abel"/>
                <a:sym typeface="Abel"/>
              </a:endParaRPr>
            </a:p>
          </p:txBody>
        </p:sp>
        <p:sp>
          <p:nvSpPr>
            <p:cNvPr id="326" name="Google Shape;326;p8"/>
            <p:cNvSpPr/>
            <p:nvPr/>
          </p:nvSpPr>
          <p:spPr>
            <a:xfrm>
              <a:off x="4683597" y="1760474"/>
              <a:ext cx="690791" cy="317708"/>
            </a:xfrm>
            <a:prstGeom prst="snip1Rect">
              <a:avLst>
                <a:gd name="adj" fmla="val 16667"/>
              </a:avLst>
            </a:prstGeom>
            <a:solidFill>
              <a:srgbClr val="4F81BD"/>
            </a:solidFill>
            <a:ln w="127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800" b="0" i="0" u="none" strike="noStrike" cap="none">
                  <a:solidFill>
                    <a:srgbClr val="FFFFFF"/>
                  </a:solidFill>
                  <a:latin typeface="Abel"/>
                  <a:ea typeface="Abel"/>
                  <a:cs typeface="Abel"/>
                  <a:sym typeface="Abel"/>
                </a:rPr>
                <a:t>eHealth Provider</a:t>
              </a:r>
              <a:endParaRPr sz="800" b="0" i="0" u="none" strike="noStrike" cap="none">
                <a:solidFill>
                  <a:srgbClr val="FFFFFF"/>
                </a:solidFill>
                <a:latin typeface="Abel"/>
                <a:ea typeface="Abel"/>
                <a:cs typeface="Abel"/>
                <a:sym typeface="Abel"/>
              </a:endParaRPr>
            </a:p>
          </p:txBody>
        </p:sp>
        <p:sp>
          <p:nvSpPr>
            <p:cNvPr id="327" name="Google Shape;327;p8"/>
            <p:cNvSpPr/>
            <p:nvPr/>
          </p:nvSpPr>
          <p:spPr>
            <a:xfrm>
              <a:off x="6014261" y="1762717"/>
              <a:ext cx="690791" cy="317708"/>
            </a:xfrm>
            <a:prstGeom prst="snip1Rect">
              <a:avLst>
                <a:gd name="adj" fmla="val 16667"/>
              </a:avLst>
            </a:prstGeom>
            <a:solidFill>
              <a:srgbClr val="4F81BD"/>
            </a:solidFill>
            <a:ln w="127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800" b="0" i="0" u="none" strike="noStrike" cap="none">
                  <a:solidFill>
                    <a:srgbClr val="FFFFFF"/>
                  </a:solidFill>
                  <a:latin typeface="Abel"/>
                  <a:ea typeface="Abel"/>
                  <a:cs typeface="Abel"/>
                  <a:sym typeface="Abel"/>
                </a:rPr>
                <a:t>eHealth Provider</a:t>
              </a:r>
              <a:endParaRPr sz="800" b="0" i="0" u="none" strike="noStrike" cap="none">
                <a:solidFill>
                  <a:srgbClr val="FFFFFF"/>
                </a:solidFill>
                <a:latin typeface="Abel"/>
                <a:ea typeface="Abel"/>
                <a:cs typeface="Abel"/>
                <a:sym typeface="Abel"/>
              </a:endParaRPr>
            </a:p>
          </p:txBody>
        </p:sp>
        <p:cxnSp>
          <p:nvCxnSpPr>
            <p:cNvPr id="328" name="Google Shape;328;p8"/>
            <p:cNvCxnSpPr>
              <a:stCxn id="325" idx="1"/>
            </p:cNvCxnSpPr>
            <p:nvPr/>
          </p:nvCxnSpPr>
          <p:spPr>
            <a:xfrm>
              <a:off x="4146969" y="2078182"/>
              <a:ext cx="0" cy="254100"/>
            </a:xfrm>
            <a:prstGeom prst="straightConnector1">
              <a:avLst/>
            </a:prstGeom>
            <a:noFill/>
            <a:ln w="9525" cap="flat" cmpd="sng">
              <a:solidFill>
                <a:schemeClr val="dk1"/>
              </a:solidFill>
              <a:prstDash val="solid"/>
              <a:round/>
              <a:headEnd type="triangle" w="med" len="med"/>
              <a:tailEnd type="triangle" w="med" len="med"/>
            </a:ln>
          </p:spPr>
        </p:cxnSp>
        <p:cxnSp>
          <p:nvCxnSpPr>
            <p:cNvPr id="329" name="Google Shape;329;p8"/>
            <p:cNvCxnSpPr>
              <a:stCxn id="326" idx="1"/>
            </p:cNvCxnSpPr>
            <p:nvPr/>
          </p:nvCxnSpPr>
          <p:spPr>
            <a:xfrm>
              <a:off x="5028992" y="2078182"/>
              <a:ext cx="0" cy="254100"/>
            </a:xfrm>
            <a:prstGeom prst="straightConnector1">
              <a:avLst/>
            </a:prstGeom>
            <a:noFill/>
            <a:ln w="9525" cap="flat" cmpd="sng">
              <a:solidFill>
                <a:schemeClr val="dk1"/>
              </a:solidFill>
              <a:prstDash val="solid"/>
              <a:round/>
              <a:headEnd type="triangle" w="med" len="med"/>
              <a:tailEnd type="triangle" w="med" len="med"/>
            </a:ln>
          </p:spPr>
        </p:cxnSp>
        <p:cxnSp>
          <p:nvCxnSpPr>
            <p:cNvPr id="330" name="Google Shape;330;p8"/>
            <p:cNvCxnSpPr>
              <a:stCxn id="327" idx="1"/>
            </p:cNvCxnSpPr>
            <p:nvPr/>
          </p:nvCxnSpPr>
          <p:spPr>
            <a:xfrm>
              <a:off x="6359656" y="2080425"/>
              <a:ext cx="0" cy="252000"/>
            </a:xfrm>
            <a:prstGeom prst="straightConnector1">
              <a:avLst/>
            </a:prstGeom>
            <a:noFill/>
            <a:ln w="9525" cap="flat" cmpd="sng">
              <a:solidFill>
                <a:schemeClr val="dk1"/>
              </a:solidFill>
              <a:prstDash val="solid"/>
              <a:round/>
              <a:headEnd type="triangle" w="med" len="med"/>
              <a:tailEnd type="triangle" w="med" len="med"/>
            </a:ln>
          </p:spPr>
        </p:cxnSp>
        <p:grpSp>
          <p:nvGrpSpPr>
            <p:cNvPr id="331" name="Google Shape;331;p8"/>
            <p:cNvGrpSpPr/>
            <p:nvPr/>
          </p:nvGrpSpPr>
          <p:grpSpPr>
            <a:xfrm>
              <a:off x="5596536" y="1909797"/>
              <a:ext cx="229537" cy="25417"/>
              <a:chOff x="5148064" y="1052736"/>
              <a:chExt cx="537592" cy="72008"/>
            </a:xfrm>
          </p:grpSpPr>
          <p:sp>
            <p:nvSpPr>
              <p:cNvPr id="332" name="Google Shape;332;p8"/>
              <p:cNvSpPr/>
              <p:nvPr/>
            </p:nvSpPr>
            <p:spPr>
              <a:xfrm>
                <a:off x="5148064" y="1052736"/>
                <a:ext cx="72008" cy="72008"/>
              </a:xfrm>
              <a:prstGeom prst="ellipse">
                <a:avLst/>
              </a:prstGeom>
              <a:solidFill>
                <a:srgbClr val="000000"/>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sp>
            <p:nvSpPr>
              <p:cNvPr id="333" name="Google Shape;333;p8"/>
              <p:cNvSpPr/>
              <p:nvPr/>
            </p:nvSpPr>
            <p:spPr>
              <a:xfrm>
                <a:off x="5380856" y="1052736"/>
                <a:ext cx="72008" cy="72008"/>
              </a:xfrm>
              <a:prstGeom prst="ellipse">
                <a:avLst/>
              </a:prstGeom>
              <a:solidFill>
                <a:srgbClr val="000000"/>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sp>
            <p:nvSpPr>
              <p:cNvPr id="334" name="Google Shape;334;p8"/>
              <p:cNvSpPr/>
              <p:nvPr/>
            </p:nvSpPr>
            <p:spPr>
              <a:xfrm>
                <a:off x="5613648" y="1052736"/>
                <a:ext cx="72008" cy="72008"/>
              </a:xfrm>
              <a:prstGeom prst="ellipse">
                <a:avLst/>
              </a:prstGeom>
              <a:solidFill>
                <a:srgbClr val="000000"/>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grpSp>
        <p:sp>
          <p:nvSpPr>
            <p:cNvPr id="335" name="Google Shape;335;p8"/>
            <p:cNvSpPr txBox="1"/>
            <p:nvPr/>
          </p:nvSpPr>
          <p:spPr>
            <a:xfrm>
              <a:off x="6856355" y="1790658"/>
              <a:ext cx="201356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38CD5"/>
                </a:buClr>
                <a:buSzPts val="1400"/>
                <a:buFont typeface="Arial"/>
                <a:buNone/>
              </a:pPr>
              <a:r>
                <a:rPr lang="es-ES" sz="1400" b="0" i="0" u="none" strike="noStrike" cap="none">
                  <a:solidFill>
                    <a:srgbClr val="538CD5"/>
                  </a:solidFill>
                  <a:latin typeface="Abel"/>
                  <a:ea typeface="Abel"/>
                  <a:cs typeface="Abel"/>
                  <a:sym typeface="Abel"/>
                </a:rPr>
                <a:t>eHealth Services Providers</a:t>
              </a:r>
              <a:endParaRPr sz="1400" b="0" i="0" u="none" strike="noStrike" cap="none">
                <a:solidFill>
                  <a:srgbClr val="538CD5"/>
                </a:solidFill>
                <a:latin typeface="Abel"/>
                <a:ea typeface="Abel"/>
                <a:cs typeface="Abel"/>
                <a:sym typeface="Abel"/>
              </a:endParaRPr>
            </a:p>
          </p:txBody>
        </p:sp>
        <p:pic>
          <p:nvPicPr>
            <p:cNvPr id="336" name="Google Shape;336;p8"/>
            <p:cNvPicPr preferRelativeResize="0"/>
            <p:nvPr/>
          </p:nvPicPr>
          <p:blipFill rotWithShape="1">
            <a:blip r:embed="rId3">
              <a:alphaModFix/>
            </a:blip>
            <a:srcRect/>
            <a:stretch/>
          </p:blipFill>
          <p:spPr>
            <a:xfrm>
              <a:off x="4594433" y="2351233"/>
              <a:ext cx="1147016" cy="429958"/>
            </a:xfrm>
            <a:prstGeom prst="rect">
              <a:avLst/>
            </a:prstGeom>
            <a:noFill/>
            <a:ln>
              <a:noFill/>
            </a:ln>
          </p:spPr>
        </p:pic>
        <p:sp>
          <p:nvSpPr>
            <p:cNvPr id="337" name="Google Shape;337;p8"/>
            <p:cNvSpPr/>
            <p:nvPr/>
          </p:nvSpPr>
          <p:spPr>
            <a:xfrm>
              <a:off x="3714119" y="2901557"/>
              <a:ext cx="5289960" cy="635836"/>
            </a:xfrm>
            <a:prstGeom prst="rect">
              <a:avLst/>
            </a:prstGeom>
            <a:solidFill>
              <a:srgbClr val="F7FF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8" name="Google Shape;338;p8"/>
            <p:cNvSpPr/>
            <p:nvPr/>
          </p:nvSpPr>
          <p:spPr>
            <a:xfrm>
              <a:off x="3802685" y="3055924"/>
              <a:ext cx="690791" cy="317708"/>
            </a:xfrm>
            <a:prstGeom prst="snip1Rect">
              <a:avLst>
                <a:gd name="adj" fmla="val 16667"/>
              </a:avLst>
            </a:prstGeom>
            <a:solidFill>
              <a:srgbClr val="70B43D"/>
            </a:solidFill>
            <a:ln w="12700" cap="flat" cmpd="sng">
              <a:solidFill>
                <a:srgbClr val="91A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800"/>
                <a:buFont typeface="Arial"/>
                <a:buNone/>
              </a:pPr>
              <a:r>
                <a:rPr lang="es-ES" sz="800" b="0" i="0" u="none" strike="noStrike" cap="none">
                  <a:solidFill>
                    <a:srgbClr val="FFFFFF"/>
                  </a:solidFill>
                  <a:latin typeface="Abel"/>
                  <a:ea typeface="Abel"/>
                  <a:cs typeface="Abel"/>
                  <a:sym typeface="Abel"/>
                </a:rPr>
                <a:t>Research Institution</a:t>
              </a:r>
              <a:endParaRPr sz="800" b="0" i="0" u="none" strike="noStrike" cap="none">
                <a:solidFill>
                  <a:srgbClr val="FFFFFF"/>
                </a:solidFill>
                <a:latin typeface="Abel"/>
                <a:ea typeface="Abel"/>
                <a:cs typeface="Abel"/>
                <a:sym typeface="Abel"/>
              </a:endParaRPr>
            </a:p>
          </p:txBody>
        </p:sp>
        <p:sp>
          <p:nvSpPr>
            <p:cNvPr id="339" name="Google Shape;339;p8"/>
            <p:cNvSpPr/>
            <p:nvPr/>
          </p:nvSpPr>
          <p:spPr>
            <a:xfrm>
              <a:off x="4684709" y="3055924"/>
              <a:ext cx="690791" cy="317708"/>
            </a:xfrm>
            <a:prstGeom prst="snip1Rect">
              <a:avLst>
                <a:gd name="adj" fmla="val 16667"/>
              </a:avLst>
            </a:prstGeom>
            <a:solidFill>
              <a:srgbClr val="70B43D"/>
            </a:solidFill>
            <a:ln w="12700" cap="flat" cmpd="sng">
              <a:solidFill>
                <a:srgbClr val="91A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800" b="0" i="0" u="none" strike="noStrike" cap="none">
                  <a:solidFill>
                    <a:srgbClr val="FFFFFF"/>
                  </a:solidFill>
                  <a:latin typeface="Abel"/>
                  <a:ea typeface="Abel"/>
                  <a:cs typeface="Abel"/>
                  <a:sym typeface="Abel"/>
                </a:rPr>
                <a:t>Research Institution</a:t>
              </a:r>
              <a:endParaRPr sz="800" b="0" i="0" u="none" strike="noStrike" cap="none">
                <a:solidFill>
                  <a:srgbClr val="FFFFFF"/>
                </a:solidFill>
                <a:latin typeface="Abel"/>
                <a:ea typeface="Abel"/>
                <a:cs typeface="Abel"/>
                <a:sym typeface="Abel"/>
              </a:endParaRPr>
            </a:p>
          </p:txBody>
        </p:sp>
        <p:sp>
          <p:nvSpPr>
            <p:cNvPr id="340" name="Google Shape;340;p8"/>
            <p:cNvSpPr/>
            <p:nvPr/>
          </p:nvSpPr>
          <p:spPr>
            <a:xfrm>
              <a:off x="6015373" y="3058167"/>
              <a:ext cx="690791" cy="317708"/>
            </a:xfrm>
            <a:prstGeom prst="snip1Rect">
              <a:avLst>
                <a:gd name="adj" fmla="val 16667"/>
              </a:avLst>
            </a:prstGeom>
            <a:solidFill>
              <a:srgbClr val="70B43D"/>
            </a:solidFill>
            <a:ln w="12700" cap="flat" cmpd="sng">
              <a:solidFill>
                <a:srgbClr val="91A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800" b="0" i="0" u="none" strike="noStrike" cap="none">
                  <a:solidFill>
                    <a:srgbClr val="FFFFFF"/>
                  </a:solidFill>
                  <a:latin typeface="Abel"/>
                  <a:ea typeface="Abel"/>
                  <a:cs typeface="Abel"/>
                  <a:sym typeface="Abel"/>
                </a:rPr>
                <a:t>Research Institution</a:t>
              </a:r>
              <a:endParaRPr sz="800" b="0" i="0" u="none" strike="noStrike" cap="none">
                <a:solidFill>
                  <a:srgbClr val="FFFFFF"/>
                </a:solidFill>
                <a:latin typeface="Abel"/>
                <a:ea typeface="Abel"/>
                <a:cs typeface="Abel"/>
                <a:sym typeface="Abel"/>
              </a:endParaRPr>
            </a:p>
          </p:txBody>
        </p:sp>
        <p:cxnSp>
          <p:nvCxnSpPr>
            <p:cNvPr id="341" name="Google Shape;341;p8"/>
            <p:cNvCxnSpPr/>
            <p:nvPr/>
          </p:nvCxnSpPr>
          <p:spPr>
            <a:xfrm>
              <a:off x="4153653" y="2808909"/>
              <a:ext cx="0" cy="254166"/>
            </a:xfrm>
            <a:prstGeom prst="straightConnector1">
              <a:avLst/>
            </a:prstGeom>
            <a:noFill/>
            <a:ln w="9525" cap="flat" cmpd="sng">
              <a:solidFill>
                <a:schemeClr val="dk1"/>
              </a:solidFill>
              <a:prstDash val="solid"/>
              <a:round/>
              <a:headEnd type="triangle" w="med" len="med"/>
              <a:tailEnd type="triangle" w="med" len="med"/>
            </a:ln>
          </p:spPr>
        </p:cxnSp>
        <p:cxnSp>
          <p:nvCxnSpPr>
            <p:cNvPr id="342" name="Google Shape;342;p8"/>
            <p:cNvCxnSpPr/>
            <p:nvPr/>
          </p:nvCxnSpPr>
          <p:spPr>
            <a:xfrm>
              <a:off x="5035677" y="2808909"/>
              <a:ext cx="0" cy="254166"/>
            </a:xfrm>
            <a:prstGeom prst="straightConnector1">
              <a:avLst/>
            </a:prstGeom>
            <a:noFill/>
            <a:ln w="9525" cap="flat" cmpd="sng">
              <a:solidFill>
                <a:schemeClr val="dk1"/>
              </a:solidFill>
              <a:prstDash val="solid"/>
              <a:round/>
              <a:headEnd type="triangle" w="med" len="med"/>
              <a:tailEnd type="triangle" w="med" len="med"/>
            </a:ln>
          </p:spPr>
        </p:cxnSp>
        <p:cxnSp>
          <p:nvCxnSpPr>
            <p:cNvPr id="343" name="Google Shape;343;p8"/>
            <p:cNvCxnSpPr/>
            <p:nvPr/>
          </p:nvCxnSpPr>
          <p:spPr>
            <a:xfrm>
              <a:off x="6366340" y="2811152"/>
              <a:ext cx="0" cy="251924"/>
            </a:xfrm>
            <a:prstGeom prst="straightConnector1">
              <a:avLst/>
            </a:prstGeom>
            <a:noFill/>
            <a:ln w="9525" cap="flat" cmpd="sng">
              <a:solidFill>
                <a:schemeClr val="dk1"/>
              </a:solidFill>
              <a:prstDash val="solid"/>
              <a:round/>
              <a:headEnd type="triangle" w="med" len="med"/>
              <a:tailEnd type="triangle" w="med" len="med"/>
            </a:ln>
          </p:spPr>
        </p:cxnSp>
        <p:grpSp>
          <p:nvGrpSpPr>
            <p:cNvPr id="344" name="Google Shape;344;p8"/>
            <p:cNvGrpSpPr/>
            <p:nvPr/>
          </p:nvGrpSpPr>
          <p:grpSpPr>
            <a:xfrm>
              <a:off x="5597648" y="3205247"/>
              <a:ext cx="229537" cy="25417"/>
              <a:chOff x="5148064" y="1052736"/>
              <a:chExt cx="537592" cy="72008"/>
            </a:xfrm>
          </p:grpSpPr>
          <p:sp>
            <p:nvSpPr>
              <p:cNvPr id="345" name="Google Shape;345;p8"/>
              <p:cNvSpPr/>
              <p:nvPr/>
            </p:nvSpPr>
            <p:spPr>
              <a:xfrm>
                <a:off x="5148064" y="1052736"/>
                <a:ext cx="72008" cy="72008"/>
              </a:xfrm>
              <a:prstGeom prst="ellipse">
                <a:avLst/>
              </a:prstGeom>
              <a:solidFill>
                <a:srgbClr val="000000"/>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sp>
            <p:nvSpPr>
              <p:cNvPr id="346" name="Google Shape;346;p8"/>
              <p:cNvSpPr/>
              <p:nvPr/>
            </p:nvSpPr>
            <p:spPr>
              <a:xfrm>
                <a:off x="5380856" y="1052736"/>
                <a:ext cx="72008" cy="72008"/>
              </a:xfrm>
              <a:prstGeom prst="ellipse">
                <a:avLst/>
              </a:prstGeom>
              <a:solidFill>
                <a:srgbClr val="000000"/>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sp>
            <p:nvSpPr>
              <p:cNvPr id="347" name="Google Shape;347;p8"/>
              <p:cNvSpPr/>
              <p:nvPr/>
            </p:nvSpPr>
            <p:spPr>
              <a:xfrm>
                <a:off x="5613648" y="1052736"/>
                <a:ext cx="72008" cy="72008"/>
              </a:xfrm>
              <a:prstGeom prst="ellipse">
                <a:avLst/>
              </a:prstGeom>
              <a:solidFill>
                <a:srgbClr val="000000"/>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grpSp>
        <p:sp>
          <p:nvSpPr>
            <p:cNvPr id="348" name="Google Shape;348;p8"/>
            <p:cNvSpPr txBox="1"/>
            <p:nvPr/>
          </p:nvSpPr>
          <p:spPr>
            <a:xfrm>
              <a:off x="6857467" y="3086108"/>
              <a:ext cx="214661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0B43D"/>
                </a:buClr>
                <a:buSzPts val="1400"/>
                <a:buFont typeface="Arial"/>
                <a:buNone/>
              </a:pPr>
              <a:r>
                <a:rPr lang="es-ES" sz="1400" b="0" i="0" u="none" strike="noStrike" cap="none">
                  <a:solidFill>
                    <a:srgbClr val="70B43D"/>
                  </a:solidFill>
                  <a:latin typeface="Abel"/>
                  <a:ea typeface="Abel"/>
                  <a:cs typeface="Abel"/>
                  <a:sym typeface="Abel"/>
                </a:rPr>
                <a:t>Health Research Institutions</a:t>
              </a:r>
              <a:endParaRPr sz="1400" b="0" i="0" u="none" strike="noStrike" cap="none">
                <a:solidFill>
                  <a:srgbClr val="70B43D"/>
                </a:solidFill>
                <a:latin typeface="Abel"/>
                <a:ea typeface="Abel"/>
                <a:cs typeface="Abel"/>
                <a:sym typeface="Abel"/>
              </a:endParaRPr>
            </a:p>
          </p:txBody>
        </p:sp>
        <p:sp>
          <p:nvSpPr>
            <p:cNvPr id="349" name="Google Shape;349;p8"/>
            <p:cNvSpPr/>
            <p:nvPr/>
          </p:nvSpPr>
          <p:spPr>
            <a:xfrm>
              <a:off x="6969800" y="2332720"/>
              <a:ext cx="690791" cy="317708"/>
            </a:xfrm>
            <a:prstGeom prst="snip1Rect">
              <a:avLst>
                <a:gd name="adj" fmla="val 16667"/>
              </a:avLst>
            </a:prstGeom>
            <a:solidFill>
              <a:schemeClr val="accent1"/>
            </a:solidFill>
            <a:ln w="127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800"/>
                <a:buFont typeface="Arial"/>
                <a:buNone/>
              </a:pPr>
              <a:r>
                <a:rPr lang="es-ES" sz="800" b="0" i="0" u="none" strike="noStrike" cap="none">
                  <a:solidFill>
                    <a:srgbClr val="FFFFFF"/>
                  </a:solidFill>
                  <a:latin typeface="Abel"/>
                  <a:ea typeface="Abel"/>
                  <a:cs typeface="Abel"/>
                  <a:sym typeface="Abel"/>
                </a:rPr>
                <a:t>Healthcare Provider</a:t>
              </a:r>
              <a:endParaRPr sz="800" b="0" i="0" u="none" strike="noStrike" cap="none">
                <a:solidFill>
                  <a:srgbClr val="FFFFFF"/>
                </a:solidFill>
                <a:latin typeface="Abel"/>
                <a:ea typeface="Abel"/>
                <a:cs typeface="Abel"/>
                <a:sym typeface="Abel"/>
              </a:endParaRPr>
            </a:p>
          </p:txBody>
        </p:sp>
        <p:sp>
          <p:nvSpPr>
            <p:cNvPr id="350" name="Google Shape;350;p8"/>
            <p:cNvSpPr/>
            <p:nvPr/>
          </p:nvSpPr>
          <p:spPr>
            <a:xfrm>
              <a:off x="7122200" y="2485120"/>
              <a:ext cx="690791" cy="317708"/>
            </a:xfrm>
            <a:prstGeom prst="snip1Rect">
              <a:avLst>
                <a:gd name="adj" fmla="val 16667"/>
              </a:avLst>
            </a:prstGeom>
            <a:solidFill>
              <a:schemeClr val="accent1"/>
            </a:solidFill>
            <a:ln w="127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800"/>
                <a:buFont typeface="Arial"/>
                <a:buNone/>
              </a:pPr>
              <a:r>
                <a:rPr lang="es-ES" sz="800" b="0" i="0" u="none" strike="noStrike" cap="none">
                  <a:solidFill>
                    <a:srgbClr val="FFFFFF"/>
                  </a:solidFill>
                  <a:latin typeface="Abel"/>
                  <a:ea typeface="Abel"/>
                  <a:cs typeface="Abel"/>
                  <a:sym typeface="Abel"/>
                </a:rPr>
                <a:t>Healthcare Provider</a:t>
              </a:r>
              <a:endParaRPr sz="800" b="0" i="0" u="none" strike="noStrike" cap="none">
                <a:solidFill>
                  <a:srgbClr val="FFFFFF"/>
                </a:solidFill>
                <a:latin typeface="Abel"/>
                <a:ea typeface="Abel"/>
                <a:cs typeface="Abel"/>
                <a:sym typeface="Abel"/>
              </a:endParaRPr>
            </a:p>
          </p:txBody>
        </p:sp>
        <p:sp>
          <p:nvSpPr>
            <p:cNvPr id="351" name="Google Shape;351;p8"/>
            <p:cNvSpPr txBox="1"/>
            <p:nvPr/>
          </p:nvSpPr>
          <p:spPr>
            <a:xfrm>
              <a:off x="7894879" y="2282986"/>
              <a:ext cx="968407"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AB40"/>
                </a:buClr>
                <a:buSzPts val="1400"/>
                <a:buFont typeface="Arial"/>
                <a:buNone/>
              </a:pPr>
              <a:r>
                <a:rPr lang="es-ES" sz="1400" b="0" i="0" u="none" strike="noStrike" cap="none">
                  <a:solidFill>
                    <a:srgbClr val="FFAB40"/>
                  </a:solidFill>
                  <a:latin typeface="Abel"/>
                  <a:ea typeface="Abel"/>
                  <a:cs typeface="Abel"/>
                  <a:sym typeface="Abel"/>
                </a:rPr>
                <a:t>Healthcare </a:t>
              </a:r>
              <a:endParaRPr/>
            </a:p>
            <a:p>
              <a:pPr marL="0" marR="0" lvl="0" indent="0" algn="ctr" rtl="0">
                <a:lnSpc>
                  <a:spcPct val="100000"/>
                </a:lnSpc>
                <a:spcBef>
                  <a:spcPts val="0"/>
                </a:spcBef>
                <a:spcAft>
                  <a:spcPts val="0"/>
                </a:spcAft>
                <a:buClr>
                  <a:srgbClr val="FFAB40"/>
                </a:buClr>
                <a:buSzPts val="1400"/>
                <a:buFont typeface="Arial"/>
                <a:buNone/>
              </a:pPr>
              <a:r>
                <a:rPr lang="es-ES" sz="1400" b="0" i="0" u="none" strike="noStrike" cap="none">
                  <a:solidFill>
                    <a:srgbClr val="FFAB40"/>
                  </a:solidFill>
                  <a:latin typeface="Abel"/>
                  <a:ea typeface="Abel"/>
                  <a:cs typeface="Abel"/>
                  <a:sym typeface="Abel"/>
                </a:rPr>
                <a:t>Providers</a:t>
              </a:r>
              <a:endParaRPr sz="1400" b="0" i="0" u="none" strike="noStrike" cap="none">
                <a:solidFill>
                  <a:srgbClr val="FFAB40"/>
                </a:solidFill>
                <a:latin typeface="Abel"/>
                <a:ea typeface="Abel"/>
                <a:cs typeface="Abel"/>
                <a:sym typeface="Abel"/>
              </a:endParaRPr>
            </a:p>
          </p:txBody>
        </p:sp>
        <p:cxnSp>
          <p:nvCxnSpPr>
            <p:cNvPr id="352" name="Google Shape;352;p8"/>
            <p:cNvCxnSpPr/>
            <p:nvPr/>
          </p:nvCxnSpPr>
          <p:spPr>
            <a:xfrm>
              <a:off x="6843838" y="2391792"/>
              <a:ext cx="0" cy="251924"/>
            </a:xfrm>
            <a:prstGeom prst="straightConnector1">
              <a:avLst/>
            </a:prstGeom>
            <a:noFill/>
            <a:ln w="9525" cap="flat" cmpd="sng">
              <a:solidFill>
                <a:schemeClr val="dk1"/>
              </a:solidFill>
              <a:prstDash val="solid"/>
              <a:round/>
              <a:headEnd type="triangle" w="med" len="med"/>
              <a:tailEnd type="triangle" w="med" len="med"/>
            </a:ln>
          </p:spPr>
        </p:cxnSp>
        <p:cxnSp>
          <p:nvCxnSpPr>
            <p:cNvPr id="353" name="Google Shape;353;p8"/>
            <p:cNvCxnSpPr/>
            <p:nvPr/>
          </p:nvCxnSpPr>
          <p:spPr>
            <a:xfrm rot="10800000">
              <a:off x="6721317" y="2655276"/>
              <a:ext cx="380840" cy="3254"/>
            </a:xfrm>
            <a:prstGeom prst="straightConnector1">
              <a:avLst/>
            </a:prstGeom>
            <a:noFill/>
            <a:ln w="9525" cap="flat" cmpd="sng">
              <a:solidFill>
                <a:schemeClr val="dk1"/>
              </a:solidFill>
              <a:prstDash val="solid"/>
              <a:round/>
              <a:headEnd type="triangle" w="med" len="med"/>
              <a:tailEnd type="triangle"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1"/>
                                        </p:tgtEl>
                                        <p:attrNameLst>
                                          <p:attrName>style.visibility</p:attrName>
                                        </p:attrNameLst>
                                      </p:cBhvr>
                                      <p:to>
                                        <p:strVal val="visible"/>
                                      </p:to>
                                    </p:set>
                                    <p:animEffect transition="in" filter="fade">
                                      <p:cBhvr>
                                        <p:cTn id="7" dur="1000"/>
                                        <p:tgtEl>
                                          <p:spTgt spid="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4190b8523b_0_6"/>
          <p:cNvSpPr txBox="1">
            <a:spLocks noGrp="1"/>
          </p:cNvSpPr>
          <p:nvPr>
            <p:ph type="title"/>
          </p:nvPr>
        </p:nvSpPr>
        <p:spPr>
          <a:xfrm>
            <a:off x="311700" y="2821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ES">
                <a:latin typeface="Maven Pro Medium"/>
                <a:ea typeface="Maven Pro Medium"/>
                <a:cs typeface="Maven Pro Medium"/>
                <a:sym typeface="Maven Pro Medium"/>
              </a:rPr>
              <a:t>Outline</a:t>
            </a:r>
            <a:endParaRPr>
              <a:latin typeface="Maven Pro Medium"/>
              <a:ea typeface="Maven Pro Medium"/>
              <a:cs typeface="Maven Pro Medium"/>
              <a:sym typeface="Maven Pro Medium"/>
            </a:endParaRPr>
          </a:p>
        </p:txBody>
      </p:sp>
      <p:sp>
        <p:nvSpPr>
          <p:cNvPr id="101" name="Google Shape;101;g4190b8523b_0_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s-ES"/>
              <a:t>2</a:t>
            </a:fld>
            <a:endParaRPr/>
          </a:p>
        </p:txBody>
      </p:sp>
      <p:pic>
        <p:nvPicPr>
          <p:cNvPr id="102" name="Google Shape;102;g4190b8523b_0_6"/>
          <p:cNvPicPr preferRelativeResize="0"/>
          <p:nvPr/>
        </p:nvPicPr>
        <p:blipFill rotWithShape="1">
          <a:blip r:embed="rId3">
            <a:alphaModFix/>
          </a:blip>
          <a:srcRect/>
          <a:stretch/>
        </p:blipFill>
        <p:spPr>
          <a:xfrm>
            <a:off x="6648996" y="128902"/>
            <a:ext cx="2371151" cy="888824"/>
          </a:xfrm>
          <a:prstGeom prst="rect">
            <a:avLst/>
          </a:prstGeom>
          <a:noFill/>
          <a:ln>
            <a:noFill/>
          </a:ln>
        </p:spPr>
      </p:pic>
      <p:sp>
        <p:nvSpPr>
          <p:cNvPr id="103" name="Google Shape;103;g4190b8523b_0_6"/>
          <p:cNvSpPr txBox="1"/>
          <p:nvPr/>
        </p:nvSpPr>
        <p:spPr>
          <a:xfrm>
            <a:off x="4832400" y="927283"/>
            <a:ext cx="3999900" cy="2823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s-ES" sz="2400" b="1">
                <a:solidFill>
                  <a:schemeClr val="accent1"/>
                </a:solidFill>
                <a:latin typeface="Abel"/>
                <a:ea typeface="Abel"/>
                <a:cs typeface="Abel"/>
                <a:sym typeface="Abel"/>
              </a:rPr>
              <a:t>2. Practice:</a:t>
            </a:r>
            <a:endParaRPr b="1">
              <a:latin typeface="Abel"/>
              <a:ea typeface="Abel"/>
              <a:cs typeface="Abel"/>
              <a:sym typeface="Abel"/>
            </a:endParaRPr>
          </a:p>
          <a:p>
            <a:pPr marL="457200" marR="0" lvl="0" indent="-304800" algn="l" rtl="0">
              <a:lnSpc>
                <a:spcPct val="115000"/>
              </a:lnSpc>
              <a:spcBef>
                <a:spcPts val="0"/>
              </a:spcBef>
              <a:spcAft>
                <a:spcPts val="0"/>
              </a:spcAft>
              <a:buSzPts val="1200"/>
              <a:buFont typeface="Maven Pro"/>
              <a:buChar char="●"/>
            </a:pPr>
            <a:r>
              <a:rPr lang="es-ES" sz="1200">
                <a:latin typeface="Maven Pro"/>
                <a:ea typeface="Maven Pro"/>
                <a:cs typeface="Maven Pro"/>
                <a:sym typeface="Maven Pro"/>
              </a:rPr>
              <a:t>FAIR4Health: Objectives, use cases and datasets</a:t>
            </a:r>
            <a:endParaRPr sz="1200">
              <a:latin typeface="Maven Pro"/>
              <a:ea typeface="Maven Pro"/>
              <a:cs typeface="Maven Pro"/>
              <a:sym typeface="Maven Pro"/>
            </a:endParaRPr>
          </a:p>
          <a:p>
            <a:pPr marL="457200" marR="0" lvl="0" indent="-304800" algn="l" rtl="0">
              <a:lnSpc>
                <a:spcPct val="115000"/>
              </a:lnSpc>
              <a:spcBef>
                <a:spcPts val="0"/>
              </a:spcBef>
              <a:spcAft>
                <a:spcPts val="0"/>
              </a:spcAft>
              <a:buSzPts val="1200"/>
              <a:buFont typeface="Maven Pro"/>
              <a:buChar char="●"/>
            </a:pPr>
            <a:r>
              <a:rPr lang="es-ES" sz="1200">
                <a:latin typeface="Maven Pro"/>
                <a:ea typeface="Maven Pro"/>
                <a:cs typeface="Maven Pro"/>
                <a:sym typeface="Maven Pro"/>
              </a:rPr>
              <a:t>The FAIRification workflow</a:t>
            </a:r>
            <a:endParaRPr sz="1200">
              <a:latin typeface="Maven Pro"/>
              <a:ea typeface="Maven Pro"/>
              <a:cs typeface="Maven Pro"/>
              <a:sym typeface="Maven Pro"/>
            </a:endParaRPr>
          </a:p>
          <a:p>
            <a:pPr marL="457200" marR="0" lvl="0" indent="-304800" algn="l" rtl="0">
              <a:lnSpc>
                <a:spcPct val="115000"/>
              </a:lnSpc>
              <a:spcBef>
                <a:spcPts val="0"/>
              </a:spcBef>
              <a:spcAft>
                <a:spcPts val="0"/>
              </a:spcAft>
              <a:buSzPts val="1200"/>
              <a:buFont typeface="Maven Pro"/>
              <a:buChar char="●"/>
            </a:pPr>
            <a:r>
              <a:rPr lang="es-ES" sz="1200">
                <a:latin typeface="Maven Pro"/>
                <a:ea typeface="Maven Pro"/>
                <a:cs typeface="Maven Pro"/>
                <a:sym typeface="Maven Pro"/>
              </a:rPr>
              <a:t>Guidelines for Biomedical Research Organizations to implement a FAIR data policy</a:t>
            </a:r>
            <a:endParaRPr sz="1200">
              <a:latin typeface="Maven Pro"/>
              <a:ea typeface="Maven Pro"/>
              <a:cs typeface="Maven Pro"/>
              <a:sym typeface="Maven Pro"/>
            </a:endParaRPr>
          </a:p>
          <a:p>
            <a:pPr marL="0" marR="0" lvl="0" indent="0" algn="l" rtl="0">
              <a:lnSpc>
                <a:spcPct val="115000"/>
              </a:lnSpc>
              <a:spcBef>
                <a:spcPts val="0"/>
              </a:spcBef>
              <a:spcAft>
                <a:spcPts val="0"/>
              </a:spcAft>
              <a:buNone/>
            </a:pPr>
            <a:endParaRPr sz="1200" b="0" i="0" u="none" strike="noStrike" cap="none">
              <a:solidFill>
                <a:srgbClr val="000000"/>
              </a:solidFill>
              <a:latin typeface="Abel"/>
              <a:ea typeface="Abel"/>
              <a:cs typeface="Abel"/>
              <a:sym typeface="Abel"/>
            </a:endParaRPr>
          </a:p>
        </p:txBody>
      </p:sp>
      <p:sp>
        <p:nvSpPr>
          <p:cNvPr id="104" name="Google Shape;104;g4190b8523b_0_6"/>
          <p:cNvSpPr txBox="1">
            <a:spLocks noGrp="1"/>
          </p:cNvSpPr>
          <p:nvPr>
            <p:ph type="body" idx="1"/>
          </p:nvPr>
        </p:nvSpPr>
        <p:spPr>
          <a:xfrm>
            <a:off x="311700" y="927283"/>
            <a:ext cx="39999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ES" sz="2400" b="1">
                <a:solidFill>
                  <a:schemeClr val="accent1"/>
                </a:solidFill>
                <a:latin typeface="Abel"/>
                <a:ea typeface="Abel"/>
                <a:cs typeface="Abel"/>
                <a:sym typeface="Abel"/>
              </a:rPr>
              <a:t>1. Theory:</a:t>
            </a:r>
            <a:endParaRPr sz="1600" b="1">
              <a:solidFill>
                <a:schemeClr val="accent1"/>
              </a:solidFill>
              <a:latin typeface="Abel"/>
              <a:ea typeface="Abel"/>
              <a:cs typeface="Abel"/>
              <a:sym typeface="Abel"/>
            </a:endParaRPr>
          </a:p>
          <a:p>
            <a:pPr marL="457200" lvl="0" indent="-304800" algn="l" rtl="0">
              <a:lnSpc>
                <a:spcPct val="115000"/>
              </a:lnSpc>
              <a:spcBef>
                <a:spcPts val="0"/>
              </a:spcBef>
              <a:spcAft>
                <a:spcPts val="0"/>
              </a:spcAft>
              <a:buClr>
                <a:schemeClr val="dk1"/>
              </a:buClr>
              <a:buSzPts val="1200"/>
              <a:buFont typeface="Maven Pro"/>
              <a:buChar char="●"/>
            </a:pPr>
            <a:r>
              <a:rPr lang="es-ES" sz="1200">
                <a:solidFill>
                  <a:schemeClr val="dk1"/>
                </a:solidFill>
                <a:latin typeface="Maven Pro"/>
                <a:ea typeface="Maven Pro"/>
                <a:cs typeface="Maven Pro"/>
                <a:sym typeface="Maven Pro"/>
              </a:rPr>
              <a:t>What FAIR stands for?</a:t>
            </a:r>
            <a:endParaRPr sz="1200">
              <a:solidFill>
                <a:schemeClr val="dk1"/>
              </a:solidFill>
              <a:latin typeface="Maven Pro"/>
              <a:ea typeface="Maven Pro"/>
              <a:cs typeface="Maven Pro"/>
              <a:sym typeface="Maven Pro"/>
            </a:endParaRPr>
          </a:p>
          <a:p>
            <a:pPr marL="457200" lvl="0" indent="-304800" algn="l" rtl="0">
              <a:lnSpc>
                <a:spcPct val="115000"/>
              </a:lnSpc>
              <a:spcBef>
                <a:spcPts val="0"/>
              </a:spcBef>
              <a:spcAft>
                <a:spcPts val="0"/>
              </a:spcAft>
              <a:buClr>
                <a:schemeClr val="dk1"/>
              </a:buClr>
              <a:buSzPts val="1200"/>
              <a:buFont typeface="Maven Pro"/>
              <a:buChar char="●"/>
            </a:pPr>
            <a:r>
              <a:rPr lang="es-ES" sz="1200">
                <a:solidFill>
                  <a:schemeClr val="dk1"/>
                </a:solidFill>
                <a:latin typeface="Maven Pro"/>
                <a:ea typeface="Maven Pro"/>
                <a:cs typeface="Maven Pro"/>
                <a:sym typeface="Maven Pro"/>
              </a:rPr>
              <a:t>Why go FAIR?</a:t>
            </a:r>
            <a:endParaRPr sz="1200">
              <a:solidFill>
                <a:schemeClr val="dk1"/>
              </a:solidFill>
              <a:latin typeface="Maven Pro"/>
              <a:ea typeface="Maven Pro"/>
              <a:cs typeface="Maven Pro"/>
              <a:sym typeface="Maven Pro"/>
            </a:endParaRPr>
          </a:p>
          <a:p>
            <a:pPr marL="457200" lvl="0" indent="-304800" algn="l" rtl="0">
              <a:spcBef>
                <a:spcPts val="0"/>
              </a:spcBef>
              <a:spcAft>
                <a:spcPts val="0"/>
              </a:spcAft>
              <a:buClr>
                <a:schemeClr val="dk1"/>
              </a:buClr>
              <a:buSzPts val="1200"/>
              <a:buFont typeface="Maven Pro"/>
              <a:buChar char="●"/>
            </a:pPr>
            <a:r>
              <a:rPr lang="es-ES" sz="1200">
                <a:solidFill>
                  <a:schemeClr val="dk1"/>
                </a:solidFill>
                <a:latin typeface="Maven Pro"/>
                <a:ea typeface="Maven Pro"/>
                <a:cs typeface="Maven Pro"/>
                <a:sym typeface="Maven Pro"/>
              </a:rPr>
              <a:t>Open data vs FAIR data</a:t>
            </a:r>
            <a:endParaRPr sz="1200">
              <a:solidFill>
                <a:schemeClr val="dk1"/>
              </a:solidFill>
              <a:latin typeface="Maven Pro"/>
              <a:ea typeface="Maven Pro"/>
              <a:cs typeface="Maven Pro"/>
              <a:sym typeface="Maven Pro"/>
            </a:endParaRPr>
          </a:p>
          <a:p>
            <a:pPr marL="457200" lvl="0" indent="-304800" algn="l" rtl="0">
              <a:lnSpc>
                <a:spcPct val="115000"/>
              </a:lnSpc>
              <a:spcBef>
                <a:spcPts val="0"/>
              </a:spcBef>
              <a:spcAft>
                <a:spcPts val="0"/>
              </a:spcAft>
              <a:buClr>
                <a:schemeClr val="dk1"/>
              </a:buClr>
              <a:buSzPts val="1200"/>
              <a:buFont typeface="Maven Pro"/>
              <a:buChar char="●"/>
            </a:pPr>
            <a:r>
              <a:rPr lang="es-ES" sz="1200">
                <a:solidFill>
                  <a:schemeClr val="dk1"/>
                </a:solidFill>
                <a:latin typeface="Maven Pro"/>
                <a:ea typeface="Maven Pro"/>
                <a:cs typeface="Maven Pro"/>
                <a:sym typeface="Maven Pro"/>
              </a:rPr>
              <a:t>FAIR data quality (metrics)</a:t>
            </a:r>
            <a:endParaRPr sz="1200">
              <a:solidFill>
                <a:schemeClr val="dk1"/>
              </a:solidFill>
              <a:latin typeface="Maven Pro"/>
              <a:ea typeface="Maven Pro"/>
              <a:cs typeface="Maven Pro"/>
              <a:sym typeface="Maven Pro"/>
            </a:endParaRPr>
          </a:p>
          <a:p>
            <a:pPr marL="457200" lvl="0" indent="-304800" algn="l" rtl="0">
              <a:lnSpc>
                <a:spcPct val="115000"/>
              </a:lnSpc>
              <a:spcBef>
                <a:spcPts val="0"/>
              </a:spcBef>
              <a:spcAft>
                <a:spcPts val="0"/>
              </a:spcAft>
              <a:buClr>
                <a:schemeClr val="dk1"/>
              </a:buClr>
              <a:buSzPts val="1200"/>
              <a:buFont typeface="Maven Pro"/>
              <a:buChar char="●"/>
            </a:pPr>
            <a:r>
              <a:rPr lang="es-ES" sz="1200">
                <a:solidFill>
                  <a:schemeClr val="dk1"/>
                </a:solidFill>
                <a:latin typeface="Maven Pro"/>
                <a:ea typeface="Maven Pro"/>
                <a:cs typeface="Maven Pro"/>
                <a:sym typeface="Maven Pro"/>
              </a:rPr>
              <a:t>FAIR repositories</a:t>
            </a:r>
            <a:endParaRPr sz="1600">
              <a:solidFill>
                <a:schemeClr val="dk1"/>
              </a:solidFill>
              <a:latin typeface="Maven Pro Medium"/>
              <a:ea typeface="Maven Pro Medium"/>
              <a:cs typeface="Maven Pro Medium"/>
              <a:sym typeface="Maven Pro Medium"/>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Maven Pro"/>
              <a:ea typeface="Maven Pro"/>
              <a:cs typeface="Maven Pro"/>
              <a:sym typeface="Maven Pr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419720a5b8_0_72"/>
          <p:cNvSpPr txBox="1">
            <a:spLocks noGrp="1"/>
          </p:cNvSpPr>
          <p:nvPr>
            <p:ph type="title"/>
          </p:nvPr>
        </p:nvSpPr>
        <p:spPr>
          <a:xfrm>
            <a:off x="311700" y="2821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ES">
                <a:latin typeface="Maven Pro Medium"/>
                <a:ea typeface="Maven Pro Medium"/>
                <a:cs typeface="Maven Pro Medium"/>
                <a:sym typeface="Maven Pro Medium"/>
              </a:rPr>
              <a:t>Outline</a:t>
            </a:r>
            <a:endParaRPr>
              <a:latin typeface="Maven Pro Medium"/>
              <a:ea typeface="Maven Pro Medium"/>
              <a:cs typeface="Maven Pro Medium"/>
              <a:sym typeface="Maven Pro Medium"/>
            </a:endParaRPr>
          </a:p>
        </p:txBody>
      </p:sp>
      <p:sp>
        <p:nvSpPr>
          <p:cNvPr id="359" name="Google Shape;359;g419720a5b8_0_7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s-ES"/>
              <a:t>20</a:t>
            </a:fld>
            <a:endParaRPr/>
          </a:p>
        </p:txBody>
      </p:sp>
      <p:pic>
        <p:nvPicPr>
          <p:cNvPr id="360" name="Google Shape;360;g419720a5b8_0_72"/>
          <p:cNvPicPr preferRelativeResize="0"/>
          <p:nvPr/>
        </p:nvPicPr>
        <p:blipFill rotWithShape="1">
          <a:blip r:embed="rId3">
            <a:alphaModFix/>
          </a:blip>
          <a:srcRect/>
          <a:stretch/>
        </p:blipFill>
        <p:spPr>
          <a:xfrm>
            <a:off x="6648996" y="128902"/>
            <a:ext cx="2371151" cy="888824"/>
          </a:xfrm>
          <a:prstGeom prst="rect">
            <a:avLst/>
          </a:prstGeom>
          <a:noFill/>
          <a:ln>
            <a:noFill/>
          </a:ln>
        </p:spPr>
      </p:pic>
      <p:sp>
        <p:nvSpPr>
          <p:cNvPr id="361" name="Google Shape;361;g419720a5b8_0_72"/>
          <p:cNvSpPr txBox="1"/>
          <p:nvPr/>
        </p:nvSpPr>
        <p:spPr>
          <a:xfrm>
            <a:off x="4832400" y="927283"/>
            <a:ext cx="3999900" cy="2823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s-ES" sz="2400" b="1">
                <a:solidFill>
                  <a:schemeClr val="accent1"/>
                </a:solidFill>
                <a:latin typeface="Abel"/>
                <a:ea typeface="Abel"/>
                <a:cs typeface="Abel"/>
                <a:sym typeface="Abel"/>
              </a:rPr>
              <a:t>2. Practice:</a:t>
            </a:r>
            <a:endParaRPr b="1">
              <a:latin typeface="Abel"/>
              <a:ea typeface="Abel"/>
              <a:cs typeface="Abel"/>
              <a:sym typeface="Abel"/>
            </a:endParaRPr>
          </a:p>
          <a:p>
            <a:pPr marL="457200" marR="0" lvl="0" indent="-304800" algn="l" rtl="0">
              <a:lnSpc>
                <a:spcPct val="115000"/>
              </a:lnSpc>
              <a:spcBef>
                <a:spcPts val="0"/>
              </a:spcBef>
              <a:spcAft>
                <a:spcPts val="0"/>
              </a:spcAft>
              <a:buSzPts val="1200"/>
              <a:buFont typeface="Maven Pro"/>
              <a:buChar char="●"/>
            </a:pPr>
            <a:r>
              <a:rPr lang="es-ES" sz="1200">
                <a:latin typeface="Maven Pro"/>
                <a:ea typeface="Maven Pro"/>
                <a:cs typeface="Maven Pro"/>
                <a:sym typeface="Maven Pro"/>
              </a:rPr>
              <a:t>The FAIR4Health Project</a:t>
            </a:r>
            <a:endParaRPr sz="1200">
              <a:latin typeface="Maven Pro"/>
              <a:ea typeface="Maven Pro"/>
              <a:cs typeface="Maven Pro"/>
              <a:sym typeface="Maven Pro"/>
            </a:endParaRPr>
          </a:p>
          <a:p>
            <a:pPr marL="457200" marR="0" lvl="0" indent="-304800" algn="l" rtl="0">
              <a:lnSpc>
                <a:spcPct val="115000"/>
              </a:lnSpc>
              <a:spcBef>
                <a:spcPts val="0"/>
              </a:spcBef>
              <a:spcAft>
                <a:spcPts val="0"/>
              </a:spcAft>
              <a:buClr>
                <a:srgbClr val="0000FF"/>
              </a:buClr>
              <a:buSzPts val="1200"/>
              <a:buFont typeface="Maven Pro"/>
              <a:buChar char="●"/>
            </a:pPr>
            <a:r>
              <a:rPr lang="es-ES" sz="1200" b="1">
                <a:solidFill>
                  <a:srgbClr val="0000FF"/>
                </a:solidFill>
                <a:latin typeface="Maven Pro"/>
                <a:ea typeface="Maven Pro"/>
                <a:cs typeface="Maven Pro"/>
                <a:sym typeface="Maven Pro"/>
              </a:rPr>
              <a:t>The FAIRification workflow</a:t>
            </a:r>
            <a:endParaRPr sz="1200" b="1">
              <a:solidFill>
                <a:srgbClr val="0000FF"/>
              </a:solidFill>
              <a:latin typeface="Maven Pro"/>
              <a:ea typeface="Maven Pro"/>
              <a:cs typeface="Maven Pro"/>
              <a:sym typeface="Maven Pro"/>
            </a:endParaRPr>
          </a:p>
          <a:p>
            <a:pPr marL="457200" marR="0" lvl="0" indent="-304800" algn="l" rtl="0">
              <a:lnSpc>
                <a:spcPct val="115000"/>
              </a:lnSpc>
              <a:spcBef>
                <a:spcPts val="0"/>
              </a:spcBef>
              <a:spcAft>
                <a:spcPts val="0"/>
              </a:spcAft>
              <a:buSzPts val="1200"/>
              <a:buFont typeface="Maven Pro"/>
              <a:buChar char="●"/>
            </a:pPr>
            <a:r>
              <a:rPr lang="es-ES" sz="1200">
                <a:latin typeface="Maven Pro"/>
                <a:ea typeface="Maven Pro"/>
                <a:cs typeface="Maven Pro"/>
                <a:sym typeface="Maven Pro"/>
              </a:rPr>
              <a:t>Guidelines for Biomedical Research Organizations to implement a FAIR data policy</a:t>
            </a:r>
            <a:endParaRPr sz="1200">
              <a:latin typeface="Maven Pro"/>
              <a:ea typeface="Maven Pro"/>
              <a:cs typeface="Maven Pro"/>
              <a:sym typeface="Maven Pro"/>
            </a:endParaRPr>
          </a:p>
          <a:p>
            <a:pPr marL="0" marR="0" lvl="0" indent="0" algn="l" rtl="0">
              <a:lnSpc>
                <a:spcPct val="115000"/>
              </a:lnSpc>
              <a:spcBef>
                <a:spcPts val="0"/>
              </a:spcBef>
              <a:spcAft>
                <a:spcPts val="0"/>
              </a:spcAft>
              <a:buNone/>
            </a:pPr>
            <a:endParaRPr sz="1200" b="0" i="0" u="none" strike="noStrike" cap="none">
              <a:solidFill>
                <a:srgbClr val="000000"/>
              </a:solidFill>
              <a:latin typeface="Abel"/>
              <a:ea typeface="Abel"/>
              <a:cs typeface="Abel"/>
              <a:sym typeface="Abel"/>
            </a:endParaRPr>
          </a:p>
        </p:txBody>
      </p:sp>
      <p:sp>
        <p:nvSpPr>
          <p:cNvPr id="362" name="Google Shape;362;g419720a5b8_0_72"/>
          <p:cNvSpPr txBox="1">
            <a:spLocks noGrp="1"/>
          </p:cNvSpPr>
          <p:nvPr>
            <p:ph type="body" idx="1"/>
          </p:nvPr>
        </p:nvSpPr>
        <p:spPr>
          <a:xfrm>
            <a:off x="311700" y="927283"/>
            <a:ext cx="39999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ES" sz="2400" b="1">
                <a:solidFill>
                  <a:schemeClr val="accent1"/>
                </a:solidFill>
                <a:latin typeface="Abel"/>
                <a:ea typeface="Abel"/>
                <a:cs typeface="Abel"/>
                <a:sym typeface="Abel"/>
              </a:rPr>
              <a:t>1. Theory:</a:t>
            </a:r>
            <a:endParaRPr sz="1600" b="1">
              <a:solidFill>
                <a:schemeClr val="accent1"/>
              </a:solidFill>
              <a:latin typeface="Abel"/>
              <a:ea typeface="Abel"/>
              <a:cs typeface="Abel"/>
              <a:sym typeface="Abel"/>
            </a:endParaRPr>
          </a:p>
          <a:p>
            <a:pPr marL="457200" lvl="0" indent="-304800" algn="l" rtl="0">
              <a:lnSpc>
                <a:spcPct val="115000"/>
              </a:lnSpc>
              <a:spcBef>
                <a:spcPts val="0"/>
              </a:spcBef>
              <a:spcAft>
                <a:spcPts val="0"/>
              </a:spcAft>
              <a:buClr>
                <a:schemeClr val="dk1"/>
              </a:buClr>
              <a:buSzPts val="1200"/>
              <a:buFont typeface="Maven Pro"/>
              <a:buChar char="●"/>
            </a:pPr>
            <a:r>
              <a:rPr lang="es-ES" sz="1200">
                <a:solidFill>
                  <a:schemeClr val="dk1"/>
                </a:solidFill>
                <a:latin typeface="Maven Pro"/>
                <a:ea typeface="Maven Pro"/>
                <a:cs typeface="Maven Pro"/>
                <a:sym typeface="Maven Pro"/>
              </a:rPr>
              <a:t>What FAIR stands for?</a:t>
            </a:r>
            <a:endParaRPr sz="1200">
              <a:solidFill>
                <a:schemeClr val="dk1"/>
              </a:solidFill>
              <a:latin typeface="Maven Pro"/>
              <a:ea typeface="Maven Pro"/>
              <a:cs typeface="Maven Pro"/>
              <a:sym typeface="Maven Pro"/>
            </a:endParaRPr>
          </a:p>
          <a:p>
            <a:pPr marL="457200" lvl="0" indent="-304800" algn="l" rtl="0">
              <a:lnSpc>
                <a:spcPct val="115000"/>
              </a:lnSpc>
              <a:spcBef>
                <a:spcPts val="0"/>
              </a:spcBef>
              <a:spcAft>
                <a:spcPts val="0"/>
              </a:spcAft>
              <a:buClr>
                <a:schemeClr val="dk1"/>
              </a:buClr>
              <a:buSzPts val="1200"/>
              <a:buFont typeface="Maven Pro"/>
              <a:buChar char="●"/>
            </a:pPr>
            <a:r>
              <a:rPr lang="es-ES" sz="1200">
                <a:solidFill>
                  <a:schemeClr val="dk1"/>
                </a:solidFill>
                <a:latin typeface="Maven Pro"/>
                <a:ea typeface="Maven Pro"/>
                <a:cs typeface="Maven Pro"/>
                <a:sym typeface="Maven Pro"/>
              </a:rPr>
              <a:t>Why go FAIR?</a:t>
            </a:r>
            <a:endParaRPr sz="1200">
              <a:solidFill>
                <a:schemeClr val="dk1"/>
              </a:solidFill>
              <a:latin typeface="Maven Pro"/>
              <a:ea typeface="Maven Pro"/>
              <a:cs typeface="Maven Pro"/>
              <a:sym typeface="Maven Pro"/>
            </a:endParaRPr>
          </a:p>
          <a:p>
            <a:pPr marL="457200" lvl="0" indent="-304800" algn="l" rtl="0">
              <a:spcBef>
                <a:spcPts val="0"/>
              </a:spcBef>
              <a:spcAft>
                <a:spcPts val="0"/>
              </a:spcAft>
              <a:buClr>
                <a:srgbClr val="000000"/>
              </a:buClr>
              <a:buSzPts val="1200"/>
              <a:buFont typeface="Maven Pro"/>
              <a:buChar char="●"/>
            </a:pPr>
            <a:r>
              <a:rPr lang="es-ES" sz="1200">
                <a:solidFill>
                  <a:srgbClr val="000000"/>
                </a:solidFill>
                <a:latin typeface="Maven Pro"/>
                <a:ea typeface="Maven Pro"/>
                <a:cs typeface="Maven Pro"/>
                <a:sym typeface="Maven Pro"/>
              </a:rPr>
              <a:t>Open data vs FAIR data</a:t>
            </a:r>
            <a:endParaRPr sz="1200">
              <a:solidFill>
                <a:srgbClr val="000000"/>
              </a:solidFill>
              <a:latin typeface="Maven Pro"/>
              <a:ea typeface="Maven Pro"/>
              <a:cs typeface="Maven Pro"/>
              <a:sym typeface="Maven Pro"/>
            </a:endParaRPr>
          </a:p>
          <a:p>
            <a:pPr marL="457200" lvl="0" indent="-304800" algn="l" rtl="0">
              <a:lnSpc>
                <a:spcPct val="115000"/>
              </a:lnSpc>
              <a:spcBef>
                <a:spcPts val="0"/>
              </a:spcBef>
              <a:spcAft>
                <a:spcPts val="0"/>
              </a:spcAft>
              <a:buClr>
                <a:srgbClr val="000000"/>
              </a:buClr>
              <a:buSzPts val="1200"/>
              <a:buFont typeface="Maven Pro"/>
              <a:buChar char="●"/>
            </a:pPr>
            <a:r>
              <a:rPr lang="es-ES" sz="1200">
                <a:solidFill>
                  <a:srgbClr val="000000"/>
                </a:solidFill>
                <a:latin typeface="Maven Pro"/>
                <a:ea typeface="Maven Pro"/>
                <a:cs typeface="Maven Pro"/>
                <a:sym typeface="Maven Pro"/>
              </a:rPr>
              <a:t>FAIR data quality (FAIR metrics)</a:t>
            </a:r>
            <a:endParaRPr sz="1200">
              <a:solidFill>
                <a:srgbClr val="000000"/>
              </a:solidFill>
              <a:latin typeface="Maven Pro"/>
              <a:ea typeface="Maven Pro"/>
              <a:cs typeface="Maven Pro"/>
              <a:sym typeface="Maven Pro"/>
            </a:endParaRPr>
          </a:p>
          <a:p>
            <a:pPr marL="457200" lvl="0" indent="-304800" algn="l" rtl="0">
              <a:lnSpc>
                <a:spcPct val="115000"/>
              </a:lnSpc>
              <a:spcBef>
                <a:spcPts val="0"/>
              </a:spcBef>
              <a:spcAft>
                <a:spcPts val="0"/>
              </a:spcAft>
              <a:buClr>
                <a:srgbClr val="000000"/>
              </a:buClr>
              <a:buSzPts val="1200"/>
              <a:buFont typeface="Maven Pro"/>
              <a:buChar char="●"/>
            </a:pPr>
            <a:r>
              <a:rPr lang="es-ES" sz="1200">
                <a:solidFill>
                  <a:srgbClr val="000000"/>
                </a:solidFill>
                <a:latin typeface="Maven Pro"/>
                <a:ea typeface="Maven Pro"/>
                <a:cs typeface="Maven Pro"/>
                <a:sym typeface="Maven Pro"/>
              </a:rPr>
              <a:t>FAIR repositories</a:t>
            </a:r>
            <a:endParaRPr sz="1600">
              <a:solidFill>
                <a:srgbClr val="000000"/>
              </a:solidFill>
              <a:latin typeface="Maven Pro Medium"/>
              <a:ea typeface="Maven Pro Medium"/>
              <a:cs typeface="Maven Pro Medium"/>
              <a:sym typeface="Maven Pro Medium"/>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Maven Pro"/>
              <a:ea typeface="Maven Pro"/>
              <a:cs typeface="Maven Pro"/>
              <a:sym typeface="Maven Pr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s-ES"/>
              <a:t>21</a:t>
            </a:fld>
            <a:endParaRPr/>
          </a:p>
        </p:txBody>
      </p:sp>
      <p:sp>
        <p:nvSpPr>
          <p:cNvPr id="368" name="Google Shape;368;p6"/>
          <p:cNvSpPr txBox="1">
            <a:spLocks noGrp="1"/>
          </p:cNvSpPr>
          <p:nvPr>
            <p:ph type="title"/>
          </p:nvPr>
        </p:nvSpPr>
        <p:spPr>
          <a:xfrm>
            <a:off x="311700" y="282743"/>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ES">
                <a:latin typeface="Maven Pro Medium"/>
                <a:ea typeface="Maven Pro Medium"/>
                <a:cs typeface="Maven Pro Medium"/>
                <a:sym typeface="Maven Pro Medium"/>
              </a:rPr>
              <a:t>FAIRification workflow</a:t>
            </a:r>
            <a:endParaRPr>
              <a:latin typeface="Maven Pro Medium"/>
              <a:ea typeface="Maven Pro Medium"/>
              <a:cs typeface="Maven Pro Medium"/>
              <a:sym typeface="Maven Pro Medium"/>
            </a:endParaRPr>
          </a:p>
        </p:txBody>
      </p:sp>
      <p:pic>
        <p:nvPicPr>
          <p:cNvPr id="369" name="Google Shape;369;p6"/>
          <p:cNvPicPr preferRelativeResize="0"/>
          <p:nvPr/>
        </p:nvPicPr>
        <p:blipFill rotWithShape="1">
          <a:blip r:embed="rId3">
            <a:alphaModFix/>
          </a:blip>
          <a:srcRect/>
          <a:stretch/>
        </p:blipFill>
        <p:spPr>
          <a:xfrm>
            <a:off x="6648996" y="128902"/>
            <a:ext cx="2371151" cy="888824"/>
          </a:xfrm>
          <a:prstGeom prst="rect">
            <a:avLst/>
          </a:prstGeom>
          <a:noFill/>
          <a:ln>
            <a:noFill/>
          </a:ln>
        </p:spPr>
      </p:pic>
      <p:sp>
        <p:nvSpPr>
          <p:cNvPr id="370" name="Google Shape;370;p6"/>
          <p:cNvSpPr/>
          <p:nvPr/>
        </p:nvSpPr>
        <p:spPr>
          <a:xfrm>
            <a:off x="604103" y="1095142"/>
            <a:ext cx="778934" cy="572699"/>
          </a:xfrm>
          <a:prstGeom prst="flowChartMagneticDisk">
            <a:avLst/>
          </a:prstGeom>
          <a:solidFill>
            <a:schemeClr val="accent1"/>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600" b="1" i="0" u="none" strike="noStrike" cap="none">
                <a:solidFill>
                  <a:schemeClr val="lt1"/>
                </a:solidFill>
                <a:latin typeface="Abel"/>
                <a:ea typeface="Abel"/>
                <a:cs typeface="Abel"/>
                <a:sym typeface="Abel"/>
              </a:rPr>
              <a:t>RAW</a:t>
            </a:r>
            <a:endParaRPr/>
          </a:p>
        </p:txBody>
      </p:sp>
      <p:sp>
        <p:nvSpPr>
          <p:cNvPr id="371" name="Google Shape;371;p6"/>
          <p:cNvSpPr/>
          <p:nvPr/>
        </p:nvSpPr>
        <p:spPr>
          <a:xfrm>
            <a:off x="7445104" y="3767667"/>
            <a:ext cx="778934" cy="572700"/>
          </a:xfrm>
          <a:prstGeom prst="flowChartMagneticDisk">
            <a:avLst/>
          </a:prstGeom>
          <a:solidFill>
            <a:schemeClr val="accent1"/>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600" b="1" i="0" u="none" strike="noStrike" cap="none">
                <a:solidFill>
                  <a:schemeClr val="lt1"/>
                </a:solidFill>
                <a:latin typeface="Abel"/>
                <a:ea typeface="Abel"/>
                <a:cs typeface="Abel"/>
                <a:sym typeface="Abel"/>
              </a:rPr>
              <a:t>FAIR</a:t>
            </a:r>
            <a:endParaRPr sz="1400" b="1" i="0" u="none" strike="noStrike" cap="none">
              <a:solidFill>
                <a:schemeClr val="lt1"/>
              </a:solidFill>
              <a:latin typeface="Abel"/>
              <a:ea typeface="Abel"/>
              <a:cs typeface="Abel"/>
              <a:sym typeface="Abel"/>
            </a:endParaRPr>
          </a:p>
        </p:txBody>
      </p:sp>
      <p:cxnSp>
        <p:nvCxnSpPr>
          <p:cNvPr id="372" name="Google Shape;372;p6"/>
          <p:cNvCxnSpPr>
            <a:stCxn id="370" idx="4"/>
            <a:endCxn id="371" idx="2"/>
          </p:cNvCxnSpPr>
          <p:nvPr/>
        </p:nvCxnSpPr>
        <p:spPr>
          <a:xfrm>
            <a:off x="1383037" y="1381491"/>
            <a:ext cx="6062100" cy="2672400"/>
          </a:xfrm>
          <a:prstGeom prst="curvedConnector3">
            <a:avLst>
              <a:gd name="adj1" fmla="val 43715"/>
            </a:avLst>
          </a:prstGeom>
          <a:noFill/>
          <a:ln w="38100" cap="flat" cmpd="sng">
            <a:solidFill>
              <a:schemeClr val="dk1"/>
            </a:solidFill>
            <a:prstDash val="dash"/>
            <a:round/>
            <a:headEnd type="none" w="sm" len="sm"/>
            <a:tailEnd type="triangle" w="med" len="med"/>
          </a:ln>
        </p:spPr>
      </p:cxnSp>
      <p:pic>
        <p:nvPicPr>
          <p:cNvPr id="373" name="Google Shape;373;p6"/>
          <p:cNvPicPr preferRelativeResize="0"/>
          <p:nvPr/>
        </p:nvPicPr>
        <p:blipFill rotWithShape="1">
          <a:blip r:embed="rId4">
            <a:alphaModFix/>
          </a:blip>
          <a:srcRect/>
          <a:stretch/>
        </p:blipFill>
        <p:spPr>
          <a:xfrm>
            <a:off x="4200692" y="1733562"/>
            <a:ext cx="1219200" cy="1219200"/>
          </a:xfrm>
          <a:prstGeom prst="rect">
            <a:avLst/>
          </a:prstGeom>
          <a:noFill/>
          <a:ln>
            <a:noFill/>
          </a:ln>
        </p:spPr>
      </p:pic>
      <p:grpSp>
        <p:nvGrpSpPr>
          <p:cNvPr id="374" name="Google Shape;374;p6"/>
          <p:cNvGrpSpPr/>
          <p:nvPr/>
        </p:nvGrpSpPr>
        <p:grpSpPr>
          <a:xfrm>
            <a:off x="-98578" y="1484362"/>
            <a:ext cx="3217860" cy="2611008"/>
            <a:chOff x="-98578" y="1484362"/>
            <a:chExt cx="3217860" cy="2611008"/>
          </a:xfrm>
        </p:grpSpPr>
        <p:sp>
          <p:nvSpPr>
            <p:cNvPr id="375" name="Google Shape;375;p6"/>
            <p:cNvSpPr/>
            <p:nvPr/>
          </p:nvSpPr>
          <p:spPr>
            <a:xfrm rot="451578">
              <a:off x="35651" y="1667858"/>
              <a:ext cx="2949402" cy="2244017"/>
            </a:xfrm>
            <a:prstGeom prst="cloud">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6" name="Google Shape;376;p6"/>
            <p:cNvPicPr preferRelativeResize="0"/>
            <p:nvPr/>
          </p:nvPicPr>
          <p:blipFill rotWithShape="1">
            <a:blip r:embed="rId5">
              <a:alphaModFix/>
            </a:blip>
            <a:srcRect/>
            <a:stretch/>
          </p:blipFill>
          <p:spPr>
            <a:xfrm>
              <a:off x="1235552" y="1871712"/>
              <a:ext cx="351230" cy="511935"/>
            </a:xfrm>
            <a:prstGeom prst="rect">
              <a:avLst/>
            </a:prstGeom>
            <a:noFill/>
            <a:ln>
              <a:noFill/>
            </a:ln>
          </p:spPr>
        </p:pic>
        <p:pic>
          <p:nvPicPr>
            <p:cNvPr id="377" name="Google Shape;377;p6"/>
            <p:cNvPicPr preferRelativeResize="0"/>
            <p:nvPr/>
          </p:nvPicPr>
          <p:blipFill rotWithShape="1">
            <a:blip r:embed="rId6">
              <a:alphaModFix/>
            </a:blip>
            <a:srcRect/>
            <a:stretch/>
          </p:blipFill>
          <p:spPr>
            <a:xfrm>
              <a:off x="552688" y="2038742"/>
              <a:ext cx="555167" cy="511933"/>
            </a:xfrm>
            <a:prstGeom prst="rect">
              <a:avLst/>
            </a:prstGeom>
            <a:noFill/>
            <a:ln>
              <a:noFill/>
            </a:ln>
          </p:spPr>
        </p:pic>
        <p:pic>
          <p:nvPicPr>
            <p:cNvPr id="378" name="Google Shape;378;p6"/>
            <p:cNvPicPr preferRelativeResize="0"/>
            <p:nvPr/>
          </p:nvPicPr>
          <p:blipFill rotWithShape="1">
            <a:blip r:embed="rId7">
              <a:alphaModFix/>
            </a:blip>
            <a:srcRect/>
            <a:stretch/>
          </p:blipFill>
          <p:spPr>
            <a:xfrm>
              <a:off x="1266312" y="2920012"/>
              <a:ext cx="684436" cy="631135"/>
            </a:xfrm>
            <a:prstGeom prst="rect">
              <a:avLst/>
            </a:prstGeom>
            <a:noFill/>
            <a:ln>
              <a:noFill/>
            </a:ln>
          </p:spPr>
        </p:pic>
        <p:pic>
          <p:nvPicPr>
            <p:cNvPr id="379" name="Google Shape;379;p6"/>
            <p:cNvPicPr preferRelativeResize="0"/>
            <p:nvPr/>
          </p:nvPicPr>
          <p:blipFill rotWithShape="1">
            <a:blip r:embed="rId8">
              <a:alphaModFix/>
            </a:blip>
            <a:srcRect l="17701" t="10271" r="21421" b="7429"/>
            <a:stretch/>
          </p:blipFill>
          <p:spPr>
            <a:xfrm>
              <a:off x="2069595" y="2503882"/>
              <a:ext cx="512293" cy="638630"/>
            </a:xfrm>
            <a:prstGeom prst="rect">
              <a:avLst/>
            </a:prstGeom>
            <a:noFill/>
            <a:ln>
              <a:noFill/>
            </a:ln>
          </p:spPr>
        </p:pic>
        <p:pic>
          <p:nvPicPr>
            <p:cNvPr id="380" name="Google Shape;380;p6"/>
            <p:cNvPicPr preferRelativeResize="0"/>
            <p:nvPr/>
          </p:nvPicPr>
          <p:blipFill rotWithShape="1">
            <a:blip r:embed="rId9">
              <a:alphaModFix/>
            </a:blip>
            <a:srcRect/>
            <a:stretch/>
          </p:blipFill>
          <p:spPr>
            <a:xfrm>
              <a:off x="1815582" y="1981782"/>
              <a:ext cx="512293" cy="472398"/>
            </a:xfrm>
            <a:prstGeom prst="rect">
              <a:avLst/>
            </a:prstGeom>
            <a:noFill/>
            <a:ln>
              <a:noFill/>
            </a:ln>
          </p:spPr>
        </p:pic>
        <p:pic>
          <p:nvPicPr>
            <p:cNvPr id="381" name="Google Shape;381;p6"/>
            <p:cNvPicPr preferRelativeResize="0"/>
            <p:nvPr/>
          </p:nvPicPr>
          <p:blipFill rotWithShape="1">
            <a:blip r:embed="rId10">
              <a:alphaModFix/>
            </a:blip>
            <a:srcRect/>
            <a:stretch/>
          </p:blipFill>
          <p:spPr>
            <a:xfrm>
              <a:off x="499645" y="2830835"/>
              <a:ext cx="555169" cy="511935"/>
            </a:xfrm>
            <a:prstGeom prst="rect">
              <a:avLst/>
            </a:prstGeom>
            <a:noFill/>
            <a:ln>
              <a:noFill/>
            </a:ln>
          </p:spPr>
        </p:pic>
        <p:pic>
          <p:nvPicPr>
            <p:cNvPr id="382" name="Google Shape;382;p6"/>
            <p:cNvPicPr preferRelativeResize="0"/>
            <p:nvPr/>
          </p:nvPicPr>
          <p:blipFill rotWithShape="1">
            <a:blip r:embed="rId11">
              <a:alphaModFix/>
            </a:blip>
            <a:srcRect/>
            <a:stretch/>
          </p:blipFill>
          <p:spPr>
            <a:xfrm>
              <a:off x="1335662" y="2402563"/>
              <a:ext cx="541742" cy="498533"/>
            </a:xfrm>
            <a:prstGeom prst="rect">
              <a:avLst/>
            </a:prstGeom>
            <a:noFill/>
            <a:ln>
              <a:noFill/>
            </a:ln>
          </p:spPr>
        </p:pic>
      </p:grpSp>
      <p:pic>
        <p:nvPicPr>
          <p:cNvPr id="383" name="Google Shape;383;p6"/>
          <p:cNvPicPr preferRelativeResize="0"/>
          <p:nvPr/>
        </p:nvPicPr>
        <p:blipFill rotWithShape="1">
          <a:blip r:embed="rId12">
            <a:alphaModFix/>
          </a:blip>
          <a:srcRect/>
          <a:stretch/>
        </p:blipFill>
        <p:spPr>
          <a:xfrm>
            <a:off x="7245137" y="2604672"/>
            <a:ext cx="1177095" cy="117709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4"/>
                                        </p:tgtEl>
                                        <p:attrNameLst>
                                          <p:attrName>style.visibility</p:attrName>
                                        </p:attrNameLst>
                                      </p:cBhvr>
                                      <p:to>
                                        <p:strVal val="visible"/>
                                      </p:to>
                                    </p:set>
                                    <p:animEffect transition="in" filter="fade">
                                      <p:cBhvr>
                                        <p:cTn id="7" dur="1000"/>
                                        <p:tgtEl>
                                          <p:spTgt spid="3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2"/>
                                        </p:tgtEl>
                                        <p:attrNameLst>
                                          <p:attrName>style.visibility</p:attrName>
                                        </p:attrNameLst>
                                      </p:cBhvr>
                                      <p:to>
                                        <p:strVal val="visible"/>
                                      </p:to>
                                    </p:set>
                                    <p:animEffect transition="in" filter="fade">
                                      <p:cBhvr>
                                        <p:cTn id="12" dur="500"/>
                                        <p:tgtEl>
                                          <p:spTgt spid="37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71"/>
                                        </p:tgtEl>
                                        <p:attrNameLst>
                                          <p:attrName>style.visibility</p:attrName>
                                        </p:attrNameLst>
                                      </p:cBhvr>
                                      <p:to>
                                        <p:strVal val="visible"/>
                                      </p:to>
                                    </p:set>
                                    <p:animEffect transition="in" filter="fade">
                                      <p:cBhvr>
                                        <p:cTn id="16" dur="500"/>
                                        <p:tgtEl>
                                          <p:spTgt spid="371"/>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83"/>
                                        </p:tgtEl>
                                        <p:attrNameLst>
                                          <p:attrName>style.visibility</p:attrName>
                                        </p:attrNameLst>
                                      </p:cBhvr>
                                      <p:to>
                                        <p:strVal val="visible"/>
                                      </p:to>
                                    </p:set>
                                    <p:animEffect transition="in" filter="fade">
                                      <p:cBhvr>
                                        <p:cTn id="20" dur="500"/>
                                        <p:tgtEl>
                                          <p:spTgt spid="383"/>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73"/>
                                        </p:tgtEl>
                                        <p:attrNameLst>
                                          <p:attrName>style.visibility</p:attrName>
                                        </p:attrNameLst>
                                      </p:cBhvr>
                                      <p:to>
                                        <p:strVal val="visible"/>
                                      </p:to>
                                    </p:set>
                                    <p:animEffect transition="in" filter="fade">
                                      <p:cBhvr>
                                        <p:cTn id="24" dur="1000"/>
                                        <p:tgtEl>
                                          <p:spTgt spid="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cxnSp>
        <p:nvCxnSpPr>
          <p:cNvPr id="388" name="Google Shape;388;p7"/>
          <p:cNvCxnSpPr>
            <a:stCxn id="389" idx="2"/>
            <a:endCxn id="390" idx="1"/>
          </p:cNvCxnSpPr>
          <p:nvPr/>
        </p:nvCxnSpPr>
        <p:spPr>
          <a:xfrm rot="-5400000" flipH="1">
            <a:off x="2640790" y="2975878"/>
            <a:ext cx="988200" cy="1167900"/>
          </a:xfrm>
          <a:prstGeom prst="bentConnector2">
            <a:avLst/>
          </a:prstGeom>
          <a:noFill/>
          <a:ln w="38100" cap="flat" cmpd="sng">
            <a:solidFill>
              <a:schemeClr val="dk1"/>
            </a:solidFill>
            <a:prstDash val="solid"/>
            <a:round/>
            <a:headEnd type="none" w="sm" len="sm"/>
            <a:tailEnd type="triangle" w="med" len="med"/>
          </a:ln>
        </p:spPr>
      </p:cxnSp>
      <p:cxnSp>
        <p:nvCxnSpPr>
          <p:cNvPr id="391" name="Google Shape;391;p7"/>
          <p:cNvCxnSpPr>
            <a:stCxn id="392" idx="3"/>
            <a:endCxn id="393" idx="0"/>
          </p:cNvCxnSpPr>
          <p:nvPr/>
        </p:nvCxnSpPr>
        <p:spPr>
          <a:xfrm>
            <a:off x="3246167" y="1381491"/>
            <a:ext cx="3030900" cy="988200"/>
          </a:xfrm>
          <a:prstGeom prst="bentConnector2">
            <a:avLst/>
          </a:prstGeom>
          <a:noFill/>
          <a:ln w="38100" cap="flat" cmpd="sng">
            <a:solidFill>
              <a:schemeClr val="dk1"/>
            </a:solidFill>
            <a:prstDash val="solid"/>
            <a:round/>
            <a:headEnd type="none" w="sm" len="sm"/>
            <a:tailEnd type="triangle" w="med" len="med"/>
          </a:ln>
        </p:spPr>
      </p:cxnSp>
      <p:sp>
        <p:nvSpPr>
          <p:cNvPr id="394" name="Google Shape;394;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s-ES"/>
              <a:t>22</a:t>
            </a:fld>
            <a:endParaRPr/>
          </a:p>
        </p:txBody>
      </p:sp>
      <p:sp>
        <p:nvSpPr>
          <p:cNvPr id="395" name="Google Shape;395;p7"/>
          <p:cNvSpPr txBox="1">
            <a:spLocks noGrp="1"/>
          </p:cNvSpPr>
          <p:nvPr>
            <p:ph type="title"/>
          </p:nvPr>
        </p:nvSpPr>
        <p:spPr>
          <a:xfrm>
            <a:off x="311700" y="282743"/>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ES">
                <a:latin typeface="Maven Pro Medium"/>
                <a:ea typeface="Maven Pro Medium"/>
                <a:cs typeface="Maven Pro Medium"/>
                <a:sym typeface="Maven Pro Medium"/>
              </a:rPr>
              <a:t>FAIRification workflow</a:t>
            </a:r>
            <a:endParaRPr>
              <a:latin typeface="Maven Pro Medium"/>
              <a:ea typeface="Maven Pro Medium"/>
              <a:cs typeface="Maven Pro Medium"/>
              <a:sym typeface="Maven Pro Medium"/>
            </a:endParaRPr>
          </a:p>
        </p:txBody>
      </p:sp>
      <p:pic>
        <p:nvPicPr>
          <p:cNvPr id="396" name="Google Shape;396;p7"/>
          <p:cNvPicPr preferRelativeResize="0"/>
          <p:nvPr/>
        </p:nvPicPr>
        <p:blipFill rotWithShape="1">
          <a:blip r:embed="rId3">
            <a:alphaModFix/>
          </a:blip>
          <a:srcRect/>
          <a:stretch/>
        </p:blipFill>
        <p:spPr>
          <a:xfrm>
            <a:off x="6648996" y="128902"/>
            <a:ext cx="2371151" cy="888824"/>
          </a:xfrm>
          <a:prstGeom prst="rect">
            <a:avLst/>
          </a:prstGeom>
          <a:noFill/>
          <a:ln>
            <a:noFill/>
          </a:ln>
        </p:spPr>
      </p:pic>
      <p:sp>
        <p:nvSpPr>
          <p:cNvPr id="397" name="Google Shape;397;p7"/>
          <p:cNvSpPr/>
          <p:nvPr/>
        </p:nvSpPr>
        <p:spPr>
          <a:xfrm>
            <a:off x="604103" y="1095142"/>
            <a:ext cx="778934" cy="572699"/>
          </a:xfrm>
          <a:prstGeom prst="flowChartMagneticDisk">
            <a:avLst/>
          </a:prstGeom>
          <a:solidFill>
            <a:schemeClr val="accent1"/>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600" b="1" i="0" u="none" strike="noStrike" cap="none">
                <a:solidFill>
                  <a:schemeClr val="lt1"/>
                </a:solidFill>
                <a:latin typeface="Abel"/>
                <a:ea typeface="Abel"/>
                <a:cs typeface="Abel"/>
                <a:sym typeface="Abel"/>
              </a:rPr>
              <a:t>RAW</a:t>
            </a:r>
            <a:endParaRPr/>
          </a:p>
        </p:txBody>
      </p:sp>
      <p:sp>
        <p:nvSpPr>
          <p:cNvPr id="398" name="Google Shape;398;p7"/>
          <p:cNvSpPr/>
          <p:nvPr/>
        </p:nvSpPr>
        <p:spPr>
          <a:xfrm>
            <a:off x="7445104" y="3767667"/>
            <a:ext cx="778934" cy="572700"/>
          </a:xfrm>
          <a:prstGeom prst="flowChartMagneticDisk">
            <a:avLst/>
          </a:prstGeom>
          <a:solidFill>
            <a:schemeClr val="accent1"/>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600" b="1" i="0" u="none" strike="noStrike" cap="none">
                <a:solidFill>
                  <a:schemeClr val="lt1"/>
                </a:solidFill>
                <a:latin typeface="Abel"/>
                <a:ea typeface="Abel"/>
                <a:cs typeface="Abel"/>
                <a:sym typeface="Abel"/>
              </a:rPr>
              <a:t>FAIR</a:t>
            </a:r>
            <a:endParaRPr sz="1400" b="1" i="0" u="none" strike="noStrike" cap="none">
              <a:solidFill>
                <a:schemeClr val="lt1"/>
              </a:solidFill>
              <a:latin typeface="Abel"/>
              <a:ea typeface="Abel"/>
              <a:cs typeface="Abel"/>
              <a:sym typeface="Abel"/>
            </a:endParaRPr>
          </a:p>
        </p:txBody>
      </p:sp>
      <p:sp>
        <p:nvSpPr>
          <p:cNvPr id="399" name="Google Shape;399;p7"/>
          <p:cNvSpPr/>
          <p:nvPr/>
        </p:nvSpPr>
        <p:spPr>
          <a:xfrm>
            <a:off x="3718843" y="2369777"/>
            <a:ext cx="1390454" cy="695951"/>
          </a:xfrm>
          <a:prstGeom prst="roundRect">
            <a:avLst>
              <a:gd name="adj" fmla="val 16667"/>
            </a:avLst>
          </a:prstGeom>
          <a:solidFill>
            <a:srgbClr val="009FE3"/>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600" b="0" i="0" u="none" strike="noStrike" cap="none">
                <a:solidFill>
                  <a:schemeClr val="lt1"/>
                </a:solidFill>
                <a:latin typeface="Abel"/>
                <a:ea typeface="Abel"/>
                <a:cs typeface="Abel"/>
                <a:sym typeface="Abel"/>
              </a:rPr>
              <a:t>Make data linkable</a:t>
            </a:r>
            <a:endParaRPr sz="1600" b="0" i="0" u="none" strike="noStrike" cap="none">
              <a:solidFill>
                <a:schemeClr val="lt1"/>
              </a:solidFill>
              <a:latin typeface="Abel"/>
              <a:ea typeface="Abel"/>
              <a:cs typeface="Abel"/>
              <a:sym typeface="Abel"/>
            </a:endParaRPr>
          </a:p>
        </p:txBody>
      </p:sp>
      <p:sp>
        <p:nvSpPr>
          <p:cNvPr id="390" name="Google Shape;390;p7"/>
          <p:cNvSpPr/>
          <p:nvPr/>
        </p:nvSpPr>
        <p:spPr>
          <a:xfrm>
            <a:off x="3718843" y="3706042"/>
            <a:ext cx="1390454" cy="695951"/>
          </a:xfrm>
          <a:prstGeom prst="roundRect">
            <a:avLst>
              <a:gd name="adj" fmla="val 16667"/>
            </a:avLst>
          </a:prstGeom>
          <a:solidFill>
            <a:srgbClr val="009FE3"/>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600" b="0" i="0" u="none" strike="noStrike" cap="none">
                <a:solidFill>
                  <a:schemeClr val="lt1"/>
                </a:solidFill>
                <a:latin typeface="Abel"/>
                <a:ea typeface="Abel"/>
                <a:cs typeface="Abel"/>
                <a:sym typeface="Abel"/>
              </a:rPr>
              <a:t>Metadata aggregation</a:t>
            </a:r>
            <a:endParaRPr sz="1600" b="0" i="0" u="none" strike="noStrike" cap="none">
              <a:solidFill>
                <a:schemeClr val="lt1"/>
              </a:solidFill>
              <a:latin typeface="Abel"/>
              <a:ea typeface="Abel"/>
              <a:cs typeface="Abel"/>
              <a:sym typeface="Abel"/>
            </a:endParaRPr>
          </a:p>
        </p:txBody>
      </p:sp>
      <p:sp>
        <p:nvSpPr>
          <p:cNvPr id="400" name="Google Shape;400;p7"/>
          <p:cNvSpPr/>
          <p:nvPr/>
        </p:nvSpPr>
        <p:spPr>
          <a:xfrm>
            <a:off x="3718843" y="1033516"/>
            <a:ext cx="1390454" cy="695951"/>
          </a:xfrm>
          <a:prstGeom prst="roundRect">
            <a:avLst>
              <a:gd name="adj" fmla="val 16667"/>
            </a:avLst>
          </a:prstGeom>
          <a:solidFill>
            <a:srgbClr val="70B43D"/>
          </a:solidFill>
          <a:ln w="254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600" b="0" i="0" u="none" strike="noStrike" cap="none">
                <a:solidFill>
                  <a:schemeClr val="lt1"/>
                </a:solidFill>
                <a:latin typeface="Abel"/>
                <a:ea typeface="Abel"/>
                <a:cs typeface="Abel"/>
                <a:sym typeface="Abel"/>
              </a:rPr>
              <a:t>Curation and validation</a:t>
            </a:r>
            <a:endParaRPr sz="1600" b="0" i="0" u="none" strike="noStrike" cap="none">
              <a:solidFill>
                <a:schemeClr val="lt1"/>
              </a:solidFill>
              <a:latin typeface="Abel"/>
              <a:ea typeface="Abel"/>
              <a:cs typeface="Abel"/>
              <a:sym typeface="Abel"/>
            </a:endParaRPr>
          </a:p>
        </p:txBody>
      </p:sp>
      <p:sp>
        <p:nvSpPr>
          <p:cNvPr id="393" name="Google Shape;393;p7"/>
          <p:cNvSpPr/>
          <p:nvPr/>
        </p:nvSpPr>
        <p:spPr>
          <a:xfrm>
            <a:off x="5581973" y="2369778"/>
            <a:ext cx="1390454" cy="695951"/>
          </a:xfrm>
          <a:prstGeom prst="roundRect">
            <a:avLst>
              <a:gd name="adj" fmla="val 16667"/>
            </a:avLst>
          </a:prstGeom>
          <a:solidFill>
            <a:srgbClr val="009FE3"/>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600" b="0" i="0" u="none" strike="noStrike" cap="none">
                <a:solidFill>
                  <a:schemeClr val="lt1"/>
                </a:solidFill>
                <a:latin typeface="Abel"/>
                <a:ea typeface="Abel"/>
                <a:cs typeface="Abel"/>
                <a:sym typeface="Abel"/>
              </a:rPr>
              <a:t>Semantic modeling</a:t>
            </a:r>
            <a:endParaRPr sz="1600" b="0" i="0" u="none" strike="noStrike" cap="none">
              <a:solidFill>
                <a:schemeClr val="lt1"/>
              </a:solidFill>
              <a:latin typeface="Abel"/>
              <a:ea typeface="Abel"/>
              <a:cs typeface="Abel"/>
              <a:sym typeface="Abel"/>
            </a:endParaRPr>
          </a:p>
        </p:txBody>
      </p:sp>
      <p:sp>
        <p:nvSpPr>
          <p:cNvPr id="401" name="Google Shape;401;p7"/>
          <p:cNvSpPr/>
          <p:nvPr/>
        </p:nvSpPr>
        <p:spPr>
          <a:xfrm>
            <a:off x="5581973" y="3706041"/>
            <a:ext cx="1390454" cy="695951"/>
          </a:xfrm>
          <a:prstGeom prst="roundRect">
            <a:avLst>
              <a:gd name="adj" fmla="val 16667"/>
            </a:avLst>
          </a:prstGeom>
          <a:solidFill>
            <a:srgbClr val="009FE3"/>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600" b="0" i="0" u="none" strike="noStrike" cap="none">
                <a:solidFill>
                  <a:schemeClr val="lt1"/>
                </a:solidFill>
                <a:latin typeface="Abel"/>
                <a:ea typeface="Abel"/>
                <a:cs typeface="Abel"/>
                <a:sym typeface="Abel"/>
              </a:rPr>
              <a:t>Archiving</a:t>
            </a:r>
            <a:endParaRPr sz="1600" b="0" i="0" u="none" strike="noStrike" cap="none">
              <a:solidFill>
                <a:schemeClr val="lt1"/>
              </a:solidFill>
              <a:latin typeface="Abel"/>
              <a:ea typeface="Abel"/>
              <a:cs typeface="Abel"/>
              <a:sym typeface="Abel"/>
            </a:endParaRPr>
          </a:p>
        </p:txBody>
      </p:sp>
      <p:sp>
        <p:nvSpPr>
          <p:cNvPr id="402" name="Google Shape;402;p7"/>
          <p:cNvSpPr/>
          <p:nvPr/>
        </p:nvSpPr>
        <p:spPr>
          <a:xfrm>
            <a:off x="5581973" y="1033515"/>
            <a:ext cx="1390454" cy="695951"/>
          </a:xfrm>
          <a:prstGeom prst="roundRect">
            <a:avLst>
              <a:gd name="adj" fmla="val 16667"/>
            </a:avLst>
          </a:prstGeom>
          <a:solidFill>
            <a:srgbClr val="70B43D"/>
          </a:solidFill>
          <a:ln w="254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600" b="0" i="0" u="none" strike="noStrike" cap="none">
                <a:solidFill>
                  <a:schemeClr val="lt1"/>
                </a:solidFill>
                <a:latin typeface="Abel"/>
                <a:ea typeface="Abel"/>
                <a:cs typeface="Abel"/>
                <a:sym typeface="Abel"/>
              </a:rPr>
              <a:t>Anonymisation</a:t>
            </a:r>
            <a:endParaRPr sz="1600" b="0" i="0" u="none" strike="noStrike" cap="none">
              <a:solidFill>
                <a:schemeClr val="lt1"/>
              </a:solidFill>
              <a:latin typeface="Abel"/>
              <a:ea typeface="Abel"/>
              <a:cs typeface="Abel"/>
              <a:sym typeface="Abel"/>
            </a:endParaRPr>
          </a:p>
        </p:txBody>
      </p:sp>
      <p:sp>
        <p:nvSpPr>
          <p:cNvPr id="392" name="Google Shape;392;p7"/>
          <p:cNvSpPr/>
          <p:nvPr/>
        </p:nvSpPr>
        <p:spPr>
          <a:xfrm>
            <a:off x="1855713" y="1033515"/>
            <a:ext cx="1390454" cy="695951"/>
          </a:xfrm>
          <a:prstGeom prst="roundRect">
            <a:avLst>
              <a:gd name="adj" fmla="val 16667"/>
            </a:avLst>
          </a:prstGeom>
          <a:solidFill>
            <a:srgbClr val="009FE3"/>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600" b="0" i="0" u="none" strike="noStrike" cap="none">
                <a:solidFill>
                  <a:schemeClr val="lt1"/>
                </a:solidFill>
                <a:latin typeface="Abel"/>
                <a:ea typeface="Abel"/>
                <a:cs typeface="Abel"/>
                <a:sym typeface="Abel"/>
              </a:rPr>
              <a:t>Raw data analysis</a:t>
            </a:r>
            <a:endParaRPr sz="1600" b="0" i="0" u="none" strike="noStrike" cap="none">
              <a:solidFill>
                <a:schemeClr val="lt1"/>
              </a:solidFill>
              <a:latin typeface="Abel"/>
              <a:ea typeface="Abel"/>
              <a:cs typeface="Abel"/>
              <a:sym typeface="Abel"/>
            </a:endParaRPr>
          </a:p>
        </p:txBody>
      </p:sp>
      <p:sp>
        <p:nvSpPr>
          <p:cNvPr id="389" name="Google Shape;389;p7"/>
          <p:cNvSpPr/>
          <p:nvPr/>
        </p:nvSpPr>
        <p:spPr>
          <a:xfrm>
            <a:off x="1855713" y="2369777"/>
            <a:ext cx="1390454" cy="695951"/>
          </a:xfrm>
          <a:prstGeom prst="roundRect">
            <a:avLst>
              <a:gd name="adj" fmla="val 16667"/>
            </a:avLst>
          </a:prstGeom>
          <a:solidFill>
            <a:srgbClr val="009FE3"/>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600" b="0" i="0" u="none" strike="noStrike" cap="none">
                <a:solidFill>
                  <a:schemeClr val="lt1"/>
                </a:solidFill>
                <a:latin typeface="Abel"/>
                <a:ea typeface="Abel"/>
                <a:cs typeface="Abel"/>
                <a:sym typeface="Abel"/>
              </a:rPr>
              <a:t>License attribution</a:t>
            </a:r>
            <a:endParaRPr sz="1600" b="0" i="0" u="none" strike="noStrike" cap="none">
              <a:solidFill>
                <a:schemeClr val="lt1"/>
              </a:solidFill>
              <a:latin typeface="Abel"/>
              <a:ea typeface="Abel"/>
              <a:cs typeface="Abel"/>
              <a:sym typeface="Abel"/>
            </a:endParaRPr>
          </a:p>
        </p:txBody>
      </p:sp>
      <p:sp>
        <p:nvSpPr>
          <p:cNvPr id="403" name="Google Shape;403;p7"/>
          <p:cNvSpPr/>
          <p:nvPr/>
        </p:nvSpPr>
        <p:spPr>
          <a:xfrm>
            <a:off x="1855713" y="3706041"/>
            <a:ext cx="1390454" cy="695951"/>
          </a:xfrm>
          <a:prstGeom prst="roundRect">
            <a:avLst>
              <a:gd name="adj" fmla="val 16667"/>
            </a:avLst>
          </a:prstGeom>
          <a:solidFill>
            <a:srgbClr val="70B43D"/>
          </a:solidFill>
          <a:ln w="254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600" b="0" i="0" u="none" strike="noStrike" cap="none">
                <a:solidFill>
                  <a:schemeClr val="lt1"/>
                </a:solidFill>
                <a:latin typeface="Abel"/>
                <a:ea typeface="Abel"/>
                <a:cs typeface="Abel"/>
                <a:sym typeface="Abel"/>
              </a:rPr>
              <a:t>Data versioning</a:t>
            </a:r>
            <a:endParaRPr sz="1600" b="0" i="0" u="none" strike="noStrike" cap="none">
              <a:solidFill>
                <a:schemeClr val="lt1"/>
              </a:solidFill>
              <a:latin typeface="Abel"/>
              <a:ea typeface="Abel"/>
              <a:cs typeface="Abel"/>
              <a:sym typeface="Abel"/>
            </a:endParaRPr>
          </a:p>
        </p:txBody>
      </p:sp>
      <p:cxnSp>
        <p:nvCxnSpPr>
          <p:cNvPr id="404" name="Google Shape;404;p7"/>
          <p:cNvCxnSpPr>
            <a:stCxn id="397" idx="4"/>
            <a:endCxn id="392" idx="1"/>
          </p:cNvCxnSpPr>
          <p:nvPr/>
        </p:nvCxnSpPr>
        <p:spPr>
          <a:xfrm>
            <a:off x="1383037" y="1381491"/>
            <a:ext cx="472800" cy="0"/>
          </a:xfrm>
          <a:prstGeom prst="straightConnector1">
            <a:avLst/>
          </a:prstGeom>
          <a:noFill/>
          <a:ln w="38100" cap="flat" cmpd="sng">
            <a:solidFill>
              <a:schemeClr val="dk1"/>
            </a:solidFill>
            <a:prstDash val="solid"/>
            <a:round/>
            <a:headEnd type="none" w="sm" len="sm"/>
            <a:tailEnd type="triangle" w="med" len="med"/>
          </a:ln>
        </p:spPr>
      </p:cxnSp>
      <p:cxnSp>
        <p:nvCxnSpPr>
          <p:cNvPr id="405" name="Google Shape;405;p7"/>
          <p:cNvCxnSpPr>
            <a:stCxn id="390" idx="3"/>
            <a:endCxn id="401" idx="1"/>
          </p:cNvCxnSpPr>
          <p:nvPr/>
        </p:nvCxnSpPr>
        <p:spPr>
          <a:xfrm>
            <a:off x="5109297" y="4054018"/>
            <a:ext cx="472800" cy="0"/>
          </a:xfrm>
          <a:prstGeom prst="straightConnector1">
            <a:avLst/>
          </a:prstGeom>
          <a:noFill/>
          <a:ln w="38100" cap="flat" cmpd="sng">
            <a:solidFill>
              <a:schemeClr val="dk1"/>
            </a:solidFill>
            <a:prstDash val="solid"/>
            <a:round/>
            <a:headEnd type="none" w="sm" len="sm"/>
            <a:tailEnd type="triangle" w="med" len="med"/>
          </a:ln>
        </p:spPr>
      </p:cxnSp>
      <p:cxnSp>
        <p:nvCxnSpPr>
          <p:cNvPr id="406" name="Google Shape;406;p7"/>
          <p:cNvCxnSpPr>
            <a:stCxn id="401" idx="3"/>
            <a:endCxn id="398" idx="2"/>
          </p:cNvCxnSpPr>
          <p:nvPr/>
        </p:nvCxnSpPr>
        <p:spPr>
          <a:xfrm>
            <a:off x="6972427" y="4054017"/>
            <a:ext cx="472800" cy="0"/>
          </a:xfrm>
          <a:prstGeom prst="straightConnector1">
            <a:avLst/>
          </a:prstGeom>
          <a:noFill/>
          <a:ln w="38100" cap="flat" cmpd="sng">
            <a:solidFill>
              <a:schemeClr val="dk1"/>
            </a:solidFill>
            <a:prstDash val="solid"/>
            <a:round/>
            <a:headEnd type="none" w="sm" len="sm"/>
            <a:tailEnd type="triangle" w="med" len="med"/>
          </a:ln>
        </p:spPr>
      </p:cxnSp>
      <p:cxnSp>
        <p:nvCxnSpPr>
          <p:cNvPr id="407" name="Google Shape;407;p7"/>
          <p:cNvCxnSpPr>
            <a:stCxn id="393" idx="1"/>
            <a:endCxn id="399" idx="3"/>
          </p:cNvCxnSpPr>
          <p:nvPr/>
        </p:nvCxnSpPr>
        <p:spPr>
          <a:xfrm rot="10800000">
            <a:off x="5109173" y="2717753"/>
            <a:ext cx="472800" cy="0"/>
          </a:xfrm>
          <a:prstGeom prst="straightConnector1">
            <a:avLst/>
          </a:prstGeom>
          <a:noFill/>
          <a:ln w="38100" cap="flat" cmpd="sng">
            <a:solidFill>
              <a:schemeClr val="dk1"/>
            </a:solidFill>
            <a:prstDash val="solid"/>
            <a:round/>
            <a:headEnd type="none" w="sm" len="sm"/>
            <a:tailEnd type="triangle" w="med" len="med"/>
          </a:ln>
        </p:spPr>
      </p:cxnSp>
      <p:cxnSp>
        <p:nvCxnSpPr>
          <p:cNvPr id="408" name="Google Shape;408;p7"/>
          <p:cNvCxnSpPr>
            <a:stCxn id="399" idx="1"/>
            <a:endCxn id="389" idx="3"/>
          </p:cNvCxnSpPr>
          <p:nvPr/>
        </p:nvCxnSpPr>
        <p:spPr>
          <a:xfrm rot="10800000">
            <a:off x="3246043" y="2717752"/>
            <a:ext cx="472800" cy="0"/>
          </a:xfrm>
          <a:prstGeom prst="straightConnector1">
            <a:avLst/>
          </a:prstGeom>
          <a:noFill/>
          <a:ln w="38100" cap="flat" cmpd="sng">
            <a:solidFill>
              <a:schemeClr val="dk1"/>
            </a:solidFill>
            <a:prstDash val="solid"/>
            <a:round/>
            <a:headEnd type="none" w="sm" len="sm"/>
            <a:tailEnd type="triangle" w="med" len="med"/>
          </a:ln>
        </p:spPr>
      </p:cxnSp>
      <p:pic>
        <p:nvPicPr>
          <p:cNvPr id="409" name="Google Shape;409;p7"/>
          <p:cNvPicPr preferRelativeResize="0"/>
          <p:nvPr/>
        </p:nvPicPr>
        <p:blipFill rotWithShape="1">
          <a:blip r:embed="rId4">
            <a:alphaModFix/>
          </a:blip>
          <a:srcRect/>
          <a:stretch/>
        </p:blipFill>
        <p:spPr>
          <a:xfrm rot="28">
            <a:off x="311694" y="3138599"/>
            <a:ext cx="1773660" cy="49457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4"/>
                                        </p:tgtEl>
                                        <p:attrNameLst>
                                          <p:attrName>style.visibility</p:attrName>
                                        </p:attrNameLst>
                                      </p:cBhvr>
                                      <p:to>
                                        <p:strVal val="visible"/>
                                      </p:to>
                                    </p:set>
                                    <p:animEffect transition="in" filter="fade">
                                      <p:cBhvr>
                                        <p:cTn id="7" dur="500"/>
                                        <p:tgtEl>
                                          <p:spTgt spid="404"/>
                                        </p:tgtEl>
                                      </p:cBhvr>
                                    </p:animEffect>
                                  </p:childTnLst>
                                </p:cTn>
                              </p:par>
                              <p:par>
                                <p:cTn id="8" presetID="10" presetClass="entr" presetSubtype="0" fill="hold" nodeType="withEffect">
                                  <p:stCondLst>
                                    <p:cond delay="0"/>
                                  </p:stCondLst>
                                  <p:childTnLst>
                                    <p:set>
                                      <p:cBhvr>
                                        <p:cTn id="9" dur="1" fill="hold">
                                          <p:stCondLst>
                                            <p:cond delay="0"/>
                                          </p:stCondLst>
                                        </p:cTn>
                                        <p:tgtEl>
                                          <p:spTgt spid="392"/>
                                        </p:tgtEl>
                                        <p:attrNameLst>
                                          <p:attrName>style.visibility</p:attrName>
                                        </p:attrNameLst>
                                      </p:cBhvr>
                                      <p:to>
                                        <p:strVal val="visible"/>
                                      </p:to>
                                    </p:set>
                                    <p:animEffect transition="in" filter="fade">
                                      <p:cBhvr>
                                        <p:cTn id="10" dur="500"/>
                                        <p:tgtEl>
                                          <p:spTgt spid="392"/>
                                        </p:tgtEl>
                                      </p:cBhvr>
                                    </p:animEffect>
                                  </p:childTnLst>
                                </p:cTn>
                              </p:par>
                              <p:par>
                                <p:cTn id="11" presetID="10" presetClass="entr" presetSubtype="0" fill="hold" nodeType="withEffect">
                                  <p:stCondLst>
                                    <p:cond delay="0"/>
                                  </p:stCondLst>
                                  <p:childTnLst>
                                    <p:set>
                                      <p:cBhvr>
                                        <p:cTn id="12" dur="1" fill="hold">
                                          <p:stCondLst>
                                            <p:cond delay="0"/>
                                          </p:stCondLst>
                                        </p:cTn>
                                        <p:tgtEl>
                                          <p:spTgt spid="391"/>
                                        </p:tgtEl>
                                        <p:attrNameLst>
                                          <p:attrName>style.visibility</p:attrName>
                                        </p:attrNameLst>
                                      </p:cBhvr>
                                      <p:to>
                                        <p:strVal val="visible"/>
                                      </p:to>
                                    </p:set>
                                    <p:animEffect transition="in" filter="fade">
                                      <p:cBhvr>
                                        <p:cTn id="13" dur="500"/>
                                        <p:tgtEl>
                                          <p:spTgt spid="391"/>
                                        </p:tgtEl>
                                      </p:cBhvr>
                                    </p:animEffect>
                                  </p:childTnLst>
                                </p:cTn>
                              </p:par>
                              <p:par>
                                <p:cTn id="14" presetID="10" presetClass="entr" presetSubtype="0" fill="hold" nodeType="withEffect">
                                  <p:stCondLst>
                                    <p:cond delay="0"/>
                                  </p:stCondLst>
                                  <p:childTnLst>
                                    <p:set>
                                      <p:cBhvr>
                                        <p:cTn id="15" dur="1" fill="hold">
                                          <p:stCondLst>
                                            <p:cond delay="0"/>
                                          </p:stCondLst>
                                        </p:cTn>
                                        <p:tgtEl>
                                          <p:spTgt spid="393"/>
                                        </p:tgtEl>
                                        <p:attrNameLst>
                                          <p:attrName>style.visibility</p:attrName>
                                        </p:attrNameLst>
                                      </p:cBhvr>
                                      <p:to>
                                        <p:strVal val="visible"/>
                                      </p:to>
                                    </p:set>
                                    <p:animEffect transition="in" filter="fade">
                                      <p:cBhvr>
                                        <p:cTn id="16" dur="500"/>
                                        <p:tgtEl>
                                          <p:spTgt spid="393"/>
                                        </p:tgtEl>
                                      </p:cBhvr>
                                    </p:animEffect>
                                  </p:childTnLst>
                                </p:cTn>
                              </p:par>
                              <p:par>
                                <p:cTn id="17" presetID="10" presetClass="entr" presetSubtype="0" fill="hold" nodeType="withEffect">
                                  <p:stCondLst>
                                    <p:cond delay="0"/>
                                  </p:stCondLst>
                                  <p:childTnLst>
                                    <p:set>
                                      <p:cBhvr>
                                        <p:cTn id="18" dur="1" fill="hold">
                                          <p:stCondLst>
                                            <p:cond delay="0"/>
                                          </p:stCondLst>
                                        </p:cTn>
                                        <p:tgtEl>
                                          <p:spTgt spid="407"/>
                                        </p:tgtEl>
                                        <p:attrNameLst>
                                          <p:attrName>style.visibility</p:attrName>
                                        </p:attrNameLst>
                                      </p:cBhvr>
                                      <p:to>
                                        <p:strVal val="visible"/>
                                      </p:to>
                                    </p:set>
                                    <p:animEffect transition="in" filter="fade">
                                      <p:cBhvr>
                                        <p:cTn id="19" dur="500"/>
                                        <p:tgtEl>
                                          <p:spTgt spid="407"/>
                                        </p:tgtEl>
                                      </p:cBhvr>
                                    </p:animEffect>
                                  </p:childTnLst>
                                </p:cTn>
                              </p:par>
                              <p:par>
                                <p:cTn id="20" presetID="10" presetClass="entr" presetSubtype="0" fill="hold" nodeType="withEffect">
                                  <p:stCondLst>
                                    <p:cond delay="0"/>
                                  </p:stCondLst>
                                  <p:childTnLst>
                                    <p:set>
                                      <p:cBhvr>
                                        <p:cTn id="21" dur="1" fill="hold">
                                          <p:stCondLst>
                                            <p:cond delay="0"/>
                                          </p:stCondLst>
                                        </p:cTn>
                                        <p:tgtEl>
                                          <p:spTgt spid="399"/>
                                        </p:tgtEl>
                                        <p:attrNameLst>
                                          <p:attrName>style.visibility</p:attrName>
                                        </p:attrNameLst>
                                      </p:cBhvr>
                                      <p:to>
                                        <p:strVal val="visible"/>
                                      </p:to>
                                    </p:set>
                                    <p:animEffect transition="in" filter="fade">
                                      <p:cBhvr>
                                        <p:cTn id="22" dur="500"/>
                                        <p:tgtEl>
                                          <p:spTgt spid="399"/>
                                        </p:tgtEl>
                                      </p:cBhvr>
                                    </p:animEffect>
                                  </p:childTnLst>
                                </p:cTn>
                              </p:par>
                              <p:par>
                                <p:cTn id="23" presetID="10" presetClass="entr" presetSubtype="0" fill="hold" nodeType="withEffect">
                                  <p:stCondLst>
                                    <p:cond delay="0"/>
                                  </p:stCondLst>
                                  <p:childTnLst>
                                    <p:set>
                                      <p:cBhvr>
                                        <p:cTn id="24" dur="1" fill="hold">
                                          <p:stCondLst>
                                            <p:cond delay="0"/>
                                          </p:stCondLst>
                                        </p:cTn>
                                        <p:tgtEl>
                                          <p:spTgt spid="408"/>
                                        </p:tgtEl>
                                        <p:attrNameLst>
                                          <p:attrName>style.visibility</p:attrName>
                                        </p:attrNameLst>
                                      </p:cBhvr>
                                      <p:to>
                                        <p:strVal val="visible"/>
                                      </p:to>
                                    </p:set>
                                    <p:animEffect transition="in" filter="fade">
                                      <p:cBhvr>
                                        <p:cTn id="25" dur="500"/>
                                        <p:tgtEl>
                                          <p:spTgt spid="408"/>
                                        </p:tgtEl>
                                      </p:cBhvr>
                                    </p:animEffect>
                                  </p:childTnLst>
                                </p:cTn>
                              </p:par>
                              <p:par>
                                <p:cTn id="26" presetID="10" presetClass="entr" presetSubtype="0" fill="hold" nodeType="withEffect">
                                  <p:stCondLst>
                                    <p:cond delay="0"/>
                                  </p:stCondLst>
                                  <p:childTnLst>
                                    <p:set>
                                      <p:cBhvr>
                                        <p:cTn id="27" dur="1" fill="hold">
                                          <p:stCondLst>
                                            <p:cond delay="0"/>
                                          </p:stCondLst>
                                        </p:cTn>
                                        <p:tgtEl>
                                          <p:spTgt spid="389"/>
                                        </p:tgtEl>
                                        <p:attrNameLst>
                                          <p:attrName>style.visibility</p:attrName>
                                        </p:attrNameLst>
                                      </p:cBhvr>
                                      <p:to>
                                        <p:strVal val="visible"/>
                                      </p:to>
                                    </p:set>
                                    <p:animEffect transition="in" filter="fade">
                                      <p:cBhvr>
                                        <p:cTn id="28" dur="500"/>
                                        <p:tgtEl>
                                          <p:spTgt spid="389"/>
                                        </p:tgtEl>
                                      </p:cBhvr>
                                    </p:animEffect>
                                  </p:childTnLst>
                                </p:cTn>
                              </p:par>
                              <p:par>
                                <p:cTn id="29" presetID="10" presetClass="entr" presetSubtype="0" fill="hold" nodeType="withEffect">
                                  <p:stCondLst>
                                    <p:cond delay="0"/>
                                  </p:stCondLst>
                                  <p:childTnLst>
                                    <p:set>
                                      <p:cBhvr>
                                        <p:cTn id="30" dur="1" fill="hold">
                                          <p:stCondLst>
                                            <p:cond delay="0"/>
                                          </p:stCondLst>
                                        </p:cTn>
                                        <p:tgtEl>
                                          <p:spTgt spid="388"/>
                                        </p:tgtEl>
                                        <p:attrNameLst>
                                          <p:attrName>style.visibility</p:attrName>
                                        </p:attrNameLst>
                                      </p:cBhvr>
                                      <p:to>
                                        <p:strVal val="visible"/>
                                      </p:to>
                                    </p:set>
                                    <p:animEffect transition="in" filter="fade">
                                      <p:cBhvr>
                                        <p:cTn id="31" dur="500"/>
                                        <p:tgtEl>
                                          <p:spTgt spid="388"/>
                                        </p:tgtEl>
                                      </p:cBhvr>
                                    </p:animEffect>
                                  </p:childTnLst>
                                </p:cTn>
                              </p:par>
                              <p:par>
                                <p:cTn id="32" presetID="10" presetClass="entr" presetSubtype="0" fill="hold" nodeType="withEffect">
                                  <p:stCondLst>
                                    <p:cond delay="0"/>
                                  </p:stCondLst>
                                  <p:childTnLst>
                                    <p:set>
                                      <p:cBhvr>
                                        <p:cTn id="33" dur="1" fill="hold">
                                          <p:stCondLst>
                                            <p:cond delay="0"/>
                                          </p:stCondLst>
                                        </p:cTn>
                                        <p:tgtEl>
                                          <p:spTgt spid="390"/>
                                        </p:tgtEl>
                                        <p:attrNameLst>
                                          <p:attrName>style.visibility</p:attrName>
                                        </p:attrNameLst>
                                      </p:cBhvr>
                                      <p:to>
                                        <p:strVal val="visible"/>
                                      </p:to>
                                    </p:set>
                                    <p:animEffect transition="in" filter="fade">
                                      <p:cBhvr>
                                        <p:cTn id="34" dur="500"/>
                                        <p:tgtEl>
                                          <p:spTgt spid="390"/>
                                        </p:tgtEl>
                                      </p:cBhvr>
                                    </p:animEffect>
                                  </p:childTnLst>
                                </p:cTn>
                              </p:par>
                              <p:par>
                                <p:cTn id="35" presetID="10" presetClass="entr" presetSubtype="0" fill="hold" nodeType="withEffect">
                                  <p:stCondLst>
                                    <p:cond delay="0"/>
                                  </p:stCondLst>
                                  <p:childTnLst>
                                    <p:set>
                                      <p:cBhvr>
                                        <p:cTn id="36" dur="1" fill="hold">
                                          <p:stCondLst>
                                            <p:cond delay="0"/>
                                          </p:stCondLst>
                                        </p:cTn>
                                        <p:tgtEl>
                                          <p:spTgt spid="405"/>
                                        </p:tgtEl>
                                        <p:attrNameLst>
                                          <p:attrName>style.visibility</p:attrName>
                                        </p:attrNameLst>
                                      </p:cBhvr>
                                      <p:to>
                                        <p:strVal val="visible"/>
                                      </p:to>
                                    </p:set>
                                    <p:animEffect transition="in" filter="fade">
                                      <p:cBhvr>
                                        <p:cTn id="37" dur="500"/>
                                        <p:tgtEl>
                                          <p:spTgt spid="405"/>
                                        </p:tgtEl>
                                      </p:cBhvr>
                                    </p:animEffect>
                                  </p:childTnLst>
                                </p:cTn>
                              </p:par>
                              <p:par>
                                <p:cTn id="38" presetID="10" presetClass="entr" presetSubtype="0" fill="hold" nodeType="withEffect">
                                  <p:stCondLst>
                                    <p:cond delay="0"/>
                                  </p:stCondLst>
                                  <p:childTnLst>
                                    <p:set>
                                      <p:cBhvr>
                                        <p:cTn id="39" dur="1" fill="hold">
                                          <p:stCondLst>
                                            <p:cond delay="0"/>
                                          </p:stCondLst>
                                        </p:cTn>
                                        <p:tgtEl>
                                          <p:spTgt spid="401"/>
                                        </p:tgtEl>
                                        <p:attrNameLst>
                                          <p:attrName>style.visibility</p:attrName>
                                        </p:attrNameLst>
                                      </p:cBhvr>
                                      <p:to>
                                        <p:strVal val="visible"/>
                                      </p:to>
                                    </p:set>
                                    <p:animEffect transition="in" filter="fade">
                                      <p:cBhvr>
                                        <p:cTn id="40" dur="500"/>
                                        <p:tgtEl>
                                          <p:spTgt spid="401"/>
                                        </p:tgtEl>
                                      </p:cBhvr>
                                    </p:animEffect>
                                  </p:childTnLst>
                                </p:cTn>
                              </p:par>
                              <p:par>
                                <p:cTn id="41" presetID="10" presetClass="entr" presetSubtype="0" fill="hold" nodeType="withEffect">
                                  <p:stCondLst>
                                    <p:cond delay="0"/>
                                  </p:stCondLst>
                                  <p:childTnLst>
                                    <p:set>
                                      <p:cBhvr>
                                        <p:cTn id="42" dur="1" fill="hold">
                                          <p:stCondLst>
                                            <p:cond delay="0"/>
                                          </p:stCondLst>
                                        </p:cTn>
                                        <p:tgtEl>
                                          <p:spTgt spid="406"/>
                                        </p:tgtEl>
                                        <p:attrNameLst>
                                          <p:attrName>style.visibility</p:attrName>
                                        </p:attrNameLst>
                                      </p:cBhvr>
                                      <p:to>
                                        <p:strVal val="visible"/>
                                      </p:to>
                                    </p:set>
                                    <p:animEffect transition="in" filter="fade">
                                      <p:cBhvr>
                                        <p:cTn id="43" dur="500"/>
                                        <p:tgtEl>
                                          <p:spTgt spid="406"/>
                                        </p:tgtEl>
                                      </p:cBhvr>
                                    </p:animEffect>
                                  </p:childTnLst>
                                </p:cTn>
                              </p:par>
                              <p:par>
                                <p:cTn id="44" presetID="10" presetClass="entr" presetSubtype="0" fill="hold" nodeType="withEffect">
                                  <p:stCondLst>
                                    <p:cond delay="0"/>
                                  </p:stCondLst>
                                  <p:childTnLst>
                                    <p:set>
                                      <p:cBhvr>
                                        <p:cTn id="45" dur="1" fill="hold">
                                          <p:stCondLst>
                                            <p:cond delay="0"/>
                                          </p:stCondLst>
                                        </p:cTn>
                                        <p:tgtEl>
                                          <p:spTgt spid="409"/>
                                        </p:tgtEl>
                                        <p:attrNameLst>
                                          <p:attrName>style.visibility</p:attrName>
                                        </p:attrNameLst>
                                      </p:cBhvr>
                                      <p:to>
                                        <p:strVal val="visible"/>
                                      </p:to>
                                    </p:set>
                                    <p:animEffect transition="in" filter="fade">
                                      <p:cBhvr>
                                        <p:cTn id="46" dur="500"/>
                                        <p:tgtEl>
                                          <p:spTgt spid="409"/>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400"/>
                                        </p:tgtEl>
                                        <p:attrNameLst>
                                          <p:attrName>style.visibility</p:attrName>
                                        </p:attrNameLst>
                                      </p:cBhvr>
                                      <p:to>
                                        <p:strVal val="visible"/>
                                      </p:to>
                                    </p:set>
                                    <p:anim calcmode="lin" valueType="num">
                                      <p:cBhvr additive="base">
                                        <p:cTn id="51" dur="500"/>
                                        <p:tgtEl>
                                          <p:spTgt spid="400"/>
                                        </p:tgtEl>
                                        <p:attrNameLst>
                                          <p:attrName>ppt_x</p:attrName>
                                        </p:attrNameLst>
                                      </p:cBhvr>
                                      <p:tavLst>
                                        <p:tav tm="0">
                                          <p:val>
                                            <p:strVal val="#ppt_x+1"/>
                                          </p:val>
                                        </p:tav>
                                        <p:tav tm="100000">
                                          <p:val>
                                            <p:strVal val="#ppt_x"/>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nodeType="clickEffect">
                                  <p:stCondLst>
                                    <p:cond delay="0"/>
                                  </p:stCondLst>
                                  <p:childTnLst>
                                    <p:set>
                                      <p:cBhvr>
                                        <p:cTn id="55" dur="1" fill="hold">
                                          <p:stCondLst>
                                            <p:cond delay="0"/>
                                          </p:stCondLst>
                                        </p:cTn>
                                        <p:tgtEl>
                                          <p:spTgt spid="402"/>
                                        </p:tgtEl>
                                        <p:attrNameLst>
                                          <p:attrName>style.visibility</p:attrName>
                                        </p:attrNameLst>
                                      </p:cBhvr>
                                      <p:to>
                                        <p:strVal val="visible"/>
                                      </p:to>
                                    </p:set>
                                    <p:anim calcmode="lin" valueType="num">
                                      <p:cBhvr additive="base">
                                        <p:cTn id="56" dur="500"/>
                                        <p:tgtEl>
                                          <p:spTgt spid="402"/>
                                        </p:tgtEl>
                                        <p:attrNameLst>
                                          <p:attrName>ppt_x</p:attrName>
                                        </p:attrNameLst>
                                      </p:cBhvr>
                                      <p:tavLst>
                                        <p:tav tm="0">
                                          <p:val>
                                            <p:strVal val="#ppt_x+1"/>
                                          </p:val>
                                        </p:tav>
                                        <p:tav tm="100000">
                                          <p:val>
                                            <p:strVal val="#ppt_x"/>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403"/>
                                        </p:tgtEl>
                                        <p:attrNameLst>
                                          <p:attrName>style.visibility</p:attrName>
                                        </p:attrNameLst>
                                      </p:cBhvr>
                                      <p:to>
                                        <p:strVal val="visible"/>
                                      </p:to>
                                    </p:set>
                                    <p:anim calcmode="lin" valueType="num">
                                      <p:cBhvr additive="base">
                                        <p:cTn id="61" dur="500"/>
                                        <p:tgtEl>
                                          <p:spTgt spid="40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g419720a5b8_0_82"/>
          <p:cNvSpPr txBox="1">
            <a:spLocks noGrp="1"/>
          </p:cNvSpPr>
          <p:nvPr>
            <p:ph type="title"/>
          </p:nvPr>
        </p:nvSpPr>
        <p:spPr>
          <a:xfrm>
            <a:off x="311700" y="2821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ES">
                <a:latin typeface="Maven Pro Medium"/>
                <a:ea typeface="Maven Pro Medium"/>
                <a:cs typeface="Maven Pro Medium"/>
                <a:sym typeface="Maven Pro Medium"/>
              </a:rPr>
              <a:t>Outline</a:t>
            </a:r>
            <a:endParaRPr>
              <a:latin typeface="Maven Pro Medium"/>
              <a:ea typeface="Maven Pro Medium"/>
              <a:cs typeface="Maven Pro Medium"/>
              <a:sym typeface="Maven Pro Medium"/>
            </a:endParaRPr>
          </a:p>
        </p:txBody>
      </p:sp>
      <p:sp>
        <p:nvSpPr>
          <p:cNvPr id="415" name="Google Shape;415;g419720a5b8_0_8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s-ES"/>
              <a:t>23</a:t>
            </a:fld>
            <a:endParaRPr/>
          </a:p>
        </p:txBody>
      </p:sp>
      <p:pic>
        <p:nvPicPr>
          <p:cNvPr id="416" name="Google Shape;416;g419720a5b8_0_82"/>
          <p:cNvPicPr preferRelativeResize="0"/>
          <p:nvPr/>
        </p:nvPicPr>
        <p:blipFill rotWithShape="1">
          <a:blip r:embed="rId3">
            <a:alphaModFix/>
          </a:blip>
          <a:srcRect/>
          <a:stretch/>
        </p:blipFill>
        <p:spPr>
          <a:xfrm>
            <a:off x="6648996" y="128902"/>
            <a:ext cx="2371151" cy="888824"/>
          </a:xfrm>
          <a:prstGeom prst="rect">
            <a:avLst/>
          </a:prstGeom>
          <a:noFill/>
          <a:ln>
            <a:noFill/>
          </a:ln>
        </p:spPr>
      </p:pic>
      <p:sp>
        <p:nvSpPr>
          <p:cNvPr id="417" name="Google Shape;417;g419720a5b8_0_82"/>
          <p:cNvSpPr txBox="1"/>
          <p:nvPr/>
        </p:nvSpPr>
        <p:spPr>
          <a:xfrm>
            <a:off x="4832400" y="927283"/>
            <a:ext cx="3999900" cy="2823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s-ES" sz="2400" b="1">
                <a:solidFill>
                  <a:schemeClr val="accent1"/>
                </a:solidFill>
                <a:latin typeface="Abel"/>
                <a:ea typeface="Abel"/>
                <a:cs typeface="Abel"/>
                <a:sym typeface="Abel"/>
              </a:rPr>
              <a:t>2. Practice:</a:t>
            </a:r>
            <a:endParaRPr b="1">
              <a:latin typeface="Abel"/>
              <a:ea typeface="Abel"/>
              <a:cs typeface="Abel"/>
              <a:sym typeface="Abel"/>
            </a:endParaRPr>
          </a:p>
          <a:p>
            <a:pPr marL="457200" marR="0" lvl="0" indent="-304800" algn="l" rtl="0">
              <a:lnSpc>
                <a:spcPct val="115000"/>
              </a:lnSpc>
              <a:spcBef>
                <a:spcPts val="0"/>
              </a:spcBef>
              <a:spcAft>
                <a:spcPts val="0"/>
              </a:spcAft>
              <a:buSzPts val="1200"/>
              <a:buFont typeface="Maven Pro"/>
              <a:buChar char="●"/>
            </a:pPr>
            <a:r>
              <a:rPr lang="es-ES" sz="1200">
                <a:latin typeface="Maven Pro"/>
                <a:ea typeface="Maven Pro"/>
                <a:cs typeface="Maven Pro"/>
                <a:sym typeface="Maven Pro"/>
              </a:rPr>
              <a:t>The FAIR4Health Project</a:t>
            </a:r>
            <a:endParaRPr sz="1200">
              <a:latin typeface="Maven Pro"/>
              <a:ea typeface="Maven Pro"/>
              <a:cs typeface="Maven Pro"/>
              <a:sym typeface="Maven Pro"/>
            </a:endParaRPr>
          </a:p>
          <a:p>
            <a:pPr marL="457200" marR="0" lvl="0" indent="-304800" algn="l" rtl="0">
              <a:lnSpc>
                <a:spcPct val="115000"/>
              </a:lnSpc>
              <a:spcBef>
                <a:spcPts val="0"/>
              </a:spcBef>
              <a:spcAft>
                <a:spcPts val="0"/>
              </a:spcAft>
              <a:buSzPts val="1200"/>
              <a:buFont typeface="Maven Pro"/>
              <a:buChar char="●"/>
            </a:pPr>
            <a:r>
              <a:rPr lang="es-ES" sz="1200">
                <a:latin typeface="Maven Pro"/>
                <a:ea typeface="Maven Pro"/>
                <a:cs typeface="Maven Pro"/>
                <a:sym typeface="Maven Pro"/>
              </a:rPr>
              <a:t>The FAIRification workflow</a:t>
            </a:r>
            <a:endParaRPr sz="1200">
              <a:latin typeface="Maven Pro"/>
              <a:ea typeface="Maven Pro"/>
              <a:cs typeface="Maven Pro"/>
              <a:sym typeface="Maven Pro"/>
            </a:endParaRPr>
          </a:p>
          <a:p>
            <a:pPr marL="457200" marR="0" lvl="0" indent="-304800" algn="l" rtl="0">
              <a:lnSpc>
                <a:spcPct val="115000"/>
              </a:lnSpc>
              <a:spcBef>
                <a:spcPts val="0"/>
              </a:spcBef>
              <a:spcAft>
                <a:spcPts val="0"/>
              </a:spcAft>
              <a:buClr>
                <a:srgbClr val="0000FF"/>
              </a:buClr>
              <a:buSzPts val="1200"/>
              <a:buFont typeface="Maven Pro"/>
              <a:buChar char="●"/>
            </a:pPr>
            <a:r>
              <a:rPr lang="es-ES" sz="1200" b="1">
                <a:solidFill>
                  <a:srgbClr val="0000FF"/>
                </a:solidFill>
                <a:latin typeface="Maven Pro"/>
                <a:ea typeface="Maven Pro"/>
                <a:cs typeface="Maven Pro"/>
                <a:sym typeface="Maven Pro"/>
              </a:rPr>
              <a:t>Guidelines for Biomedical Research Organizations to implement a FAIR data policy</a:t>
            </a:r>
            <a:endParaRPr sz="1200" b="1">
              <a:solidFill>
                <a:srgbClr val="0000FF"/>
              </a:solidFill>
              <a:latin typeface="Maven Pro"/>
              <a:ea typeface="Maven Pro"/>
              <a:cs typeface="Maven Pro"/>
              <a:sym typeface="Maven Pro"/>
            </a:endParaRPr>
          </a:p>
          <a:p>
            <a:pPr marL="0" marR="0" lvl="0" indent="0" algn="l" rtl="0">
              <a:lnSpc>
                <a:spcPct val="115000"/>
              </a:lnSpc>
              <a:spcBef>
                <a:spcPts val="0"/>
              </a:spcBef>
              <a:spcAft>
                <a:spcPts val="0"/>
              </a:spcAft>
              <a:buNone/>
            </a:pPr>
            <a:endParaRPr sz="1200" b="0" i="0" u="none" strike="noStrike" cap="none">
              <a:solidFill>
                <a:srgbClr val="000000"/>
              </a:solidFill>
              <a:latin typeface="Abel"/>
              <a:ea typeface="Abel"/>
              <a:cs typeface="Abel"/>
              <a:sym typeface="Abel"/>
            </a:endParaRPr>
          </a:p>
        </p:txBody>
      </p:sp>
      <p:sp>
        <p:nvSpPr>
          <p:cNvPr id="418" name="Google Shape;418;g419720a5b8_0_82"/>
          <p:cNvSpPr txBox="1">
            <a:spLocks noGrp="1"/>
          </p:cNvSpPr>
          <p:nvPr>
            <p:ph type="body" idx="1"/>
          </p:nvPr>
        </p:nvSpPr>
        <p:spPr>
          <a:xfrm>
            <a:off x="311700" y="927283"/>
            <a:ext cx="39999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ES" sz="2400" b="1">
                <a:solidFill>
                  <a:schemeClr val="accent1"/>
                </a:solidFill>
                <a:latin typeface="Abel"/>
                <a:ea typeface="Abel"/>
                <a:cs typeface="Abel"/>
                <a:sym typeface="Abel"/>
              </a:rPr>
              <a:t>1. Theory:</a:t>
            </a:r>
            <a:endParaRPr sz="1600" b="1">
              <a:solidFill>
                <a:schemeClr val="accent1"/>
              </a:solidFill>
              <a:latin typeface="Abel"/>
              <a:ea typeface="Abel"/>
              <a:cs typeface="Abel"/>
              <a:sym typeface="Abel"/>
            </a:endParaRPr>
          </a:p>
          <a:p>
            <a:pPr marL="457200" lvl="0" indent="-304800" algn="l" rtl="0">
              <a:lnSpc>
                <a:spcPct val="115000"/>
              </a:lnSpc>
              <a:spcBef>
                <a:spcPts val="0"/>
              </a:spcBef>
              <a:spcAft>
                <a:spcPts val="0"/>
              </a:spcAft>
              <a:buClr>
                <a:schemeClr val="dk1"/>
              </a:buClr>
              <a:buSzPts val="1200"/>
              <a:buFont typeface="Maven Pro"/>
              <a:buChar char="●"/>
            </a:pPr>
            <a:r>
              <a:rPr lang="es-ES" sz="1200">
                <a:solidFill>
                  <a:schemeClr val="dk1"/>
                </a:solidFill>
                <a:latin typeface="Maven Pro"/>
                <a:ea typeface="Maven Pro"/>
                <a:cs typeface="Maven Pro"/>
                <a:sym typeface="Maven Pro"/>
              </a:rPr>
              <a:t>What FAIR stands for?</a:t>
            </a:r>
            <a:endParaRPr sz="1200">
              <a:solidFill>
                <a:schemeClr val="dk1"/>
              </a:solidFill>
              <a:latin typeface="Maven Pro"/>
              <a:ea typeface="Maven Pro"/>
              <a:cs typeface="Maven Pro"/>
              <a:sym typeface="Maven Pro"/>
            </a:endParaRPr>
          </a:p>
          <a:p>
            <a:pPr marL="457200" lvl="0" indent="-304800" algn="l" rtl="0">
              <a:lnSpc>
                <a:spcPct val="115000"/>
              </a:lnSpc>
              <a:spcBef>
                <a:spcPts val="0"/>
              </a:spcBef>
              <a:spcAft>
                <a:spcPts val="0"/>
              </a:spcAft>
              <a:buClr>
                <a:schemeClr val="dk1"/>
              </a:buClr>
              <a:buSzPts val="1200"/>
              <a:buFont typeface="Maven Pro"/>
              <a:buChar char="●"/>
            </a:pPr>
            <a:r>
              <a:rPr lang="es-ES" sz="1200">
                <a:solidFill>
                  <a:schemeClr val="dk1"/>
                </a:solidFill>
                <a:latin typeface="Maven Pro"/>
                <a:ea typeface="Maven Pro"/>
                <a:cs typeface="Maven Pro"/>
                <a:sym typeface="Maven Pro"/>
              </a:rPr>
              <a:t>Why go FAIR?</a:t>
            </a:r>
            <a:endParaRPr sz="1200">
              <a:solidFill>
                <a:schemeClr val="dk1"/>
              </a:solidFill>
              <a:latin typeface="Maven Pro"/>
              <a:ea typeface="Maven Pro"/>
              <a:cs typeface="Maven Pro"/>
              <a:sym typeface="Maven Pro"/>
            </a:endParaRPr>
          </a:p>
          <a:p>
            <a:pPr marL="457200" lvl="0" indent="-304800" algn="l" rtl="0">
              <a:spcBef>
                <a:spcPts val="0"/>
              </a:spcBef>
              <a:spcAft>
                <a:spcPts val="0"/>
              </a:spcAft>
              <a:buClr>
                <a:srgbClr val="000000"/>
              </a:buClr>
              <a:buSzPts val="1200"/>
              <a:buFont typeface="Maven Pro"/>
              <a:buChar char="●"/>
            </a:pPr>
            <a:r>
              <a:rPr lang="es-ES" sz="1200">
                <a:solidFill>
                  <a:srgbClr val="000000"/>
                </a:solidFill>
                <a:latin typeface="Maven Pro"/>
                <a:ea typeface="Maven Pro"/>
                <a:cs typeface="Maven Pro"/>
                <a:sym typeface="Maven Pro"/>
              </a:rPr>
              <a:t>Open data vs FAIR data</a:t>
            </a:r>
            <a:endParaRPr sz="1200">
              <a:solidFill>
                <a:srgbClr val="000000"/>
              </a:solidFill>
              <a:latin typeface="Maven Pro"/>
              <a:ea typeface="Maven Pro"/>
              <a:cs typeface="Maven Pro"/>
              <a:sym typeface="Maven Pro"/>
            </a:endParaRPr>
          </a:p>
          <a:p>
            <a:pPr marL="457200" lvl="0" indent="-304800" algn="l" rtl="0">
              <a:lnSpc>
                <a:spcPct val="115000"/>
              </a:lnSpc>
              <a:spcBef>
                <a:spcPts val="0"/>
              </a:spcBef>
              <a:spcAft>
                <a:spcPts val="0"/>
              </a:spcAft>
              <a:buClr>
                <a:srgbClr val="000000"/>
              </a:buClr>
              <a:buSzPts val="1200"/>
              <a:buFont typeface="Maven Pro"/>
              <a:buChar char="●"/>
            </a:pPr>
            <a:r>
              <a:rPr lang="es-ES" sz="1200">
                <a:solidFill>
                  <a:srgbClr val="000000"/>
                </a:solidFill>
                <a:latin typeface="Maven Pro"/>
                <a:ea typeface="Maven Pro"/>
                <a:cs typeface="Maven Pro"/>
                <a:sym typeface="Maven Pro"/>
              </a:rPr>
              <a:t>FAIR data quality (FAIR metrics)</a:t>
            </a:r>
            <a:endParaRPr sz="1200">
              <a:solidFill>
                <a:srgbClr val="000000"/>
              </a:solidFill>
              <a:latin typeface="Maven Pro"/>
              <a:ea typeface="Maven Pro"/>
              <a:cs typeface="Maven Pro"/>
              <a:sym typeface="Maven Pro"/>
            </a:endParaRPr>
          </a:p>
          <a:p>
            <a:pPr marL="457200" lvl="0" indent="-304800" algn="l" rtl="0">
              <a:lnSpc>
                <a:spcPct val="115000"/>
              </a:lnSpc>
              <a:spcBef>
                <a:spcPts val="0"/>
              </a:spcBef>
              <a:spcAft>
                <a:spcPts val="0"/>
              </a:spcAft>
              <a:buClr>
                <a:srgbClr val="000000"/>
              </a:buClr>
              <a:buSzPts val="1200"/>
              <a:buFont typeface="Maven Pro"/>
              <a:buChar char="●"/>
            </a:pPr>
            <a:r>
              <a:rPr lang="es-ES" sz="1200">
                <a:solidFill>
                  <a:srgbClr val="000000"/>
                </a:solidFill>
                <a:latin typeface="Maven Pro"/>
                <a:ea typeface="Maven Pro"/>
                <a:cs typeface="Maven Pro"/>
                <a:sym typeface="Maven Pro"/>
              </a:rPr>
              <a:t>FAIR repositories</a:t>
            </a:r>
            <a:endParaRPr sz="1600">
              <a:solidFill>
                <a:srgbClr val="000000"/>
              </a:solidFill>
              <a:latin typeface="Maven Pro Medium"/>
              <a:ea typeface="Maven Pro Medium"/>
              <a:cs typeface="Maven Pro Medium"/>
              <a:sym typeface="Maven Pro Medium"/>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Maven Pro"/>
              <a:ea typeface="Maven Pro"/>
              <a:cs typeface="Maven Pro"/>
              <a:sym typeface="Maven Pr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g419720a5b8_0_103"/>
          <p:cNvSpPr txBox="1">
            <a:spLocks noGrp="1"/>
          </p:cNvSpPr>
          <p:nvPr>
            <p:ph type="title"/>
          </p:nvPr>
        </p:nvSpPr>
        <p:spPr>
          <a:xfrm>
            <a:off x="311700" y="2821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ES">
                <a:latin typeface="Maven Pro Medium"/>
                <a:ea typeface="Maven Pro Medium"/>
                <a:cs typeface="Maven Pro Medium"/>
                <a:sym typeface="Maven Pro Medium"/>
              </a:rPr>
              <a:t>Principles</a:t>
            </a:r>
            <a:endParaRPr>
              <a:latin typeface="Maven Pro Medium"/>
              <a:ea typeface="Maven Pro Medium"/>
              <a:cs typeface="Maven Pro Medium"/>
              <a:sym typeface="Maven Pro Medium"/>
            </a:endParaRPr>
          </a:p>
        </p:txBody>
      </p:sp>
      <p:sp>
        <p:nvSpPr>
          <p:cNvPr id="424" name="Google Shape;424;g419720a5b8_0_10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s-ES"/>
              <a:t>24</a:t>
            </a:fld>
            <a:endParaRPr/>
          </a:p>
        </p:txBody>
      </p:sp>
      <p:pic>
        <p:nvPicPr>
          <p:cNvPr id="425" name="Google Shape;425;g419720a5b8_0_103"/>
          <p:cNvPicPr preferRelativeResize="0"/>
          <p:nvPr/>
        </p:nvPicPr>
        <p:blipFill rotWithShape="1">
          <a:blip r:embed="rId3">
            <a:alphaModFix/>
          </a:blip>
          <a:srcRect/>
          <a:stretch/>
        </p:blipFill>
        <p:spPr>
          <a:xfrm>
            <a:off x="6648996" y="128902"/>
            <a:ext cx="2371151" cy="888824"/>
          </a:xfrm>
          <a:prstGeom prst="rect">
            <a:avLst/>
          </a:prstGeom>
          <a:noFill/>
          <a:ln>
            <a:noFill/>
          </a:ln>
        </p:spPr>
      </p:pic>
      <p:grpSp>
        <p:nvGrpSpPr>
          <p:cNvPr id="426" name="Google Shape;426;g419720a5b8_0_103"/>
          <p:cNvGrpSpPr/>
          <p:nvPr/>
        </p:nvGrpSpPr>
        <p:grpSpPr>
          <a:xfrm>
            <a:off x="1593000" y="3559754"/>
            <a:ext cx="5957975" cy="643500"/>
            <a:chOff x="1593000" y="2322568"/>
            <a:chExt cx="5957975" cy="643500"/>
          </a:xfrm>
        </p:grpSpPr>
        <p:sp>
          <p:nvSpPr>
            <p:cNvPr id="427" name="Google Shape;427;g419720a5b8_0_103"/>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aven Pro"/>
                <a:ea typeface="Maven Pro"/>
                <a:cs typeface="Maven Pro"/>
                <a:sym typeface="Maven Pro"/>
              </a:endParaRPr>
            </a:p>
          </p:txBody>
        </p:sp>
        <p:sp>
          <p:nvSpPr>
            <p:cNvPr id="428" name="Google Shape;428;g419720a5b8_0_103"/>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aven Pro"/>
                <a:ea typeface="Maven Pro"/>
                <a:cs typeface="Maven Pro"/>
                <a:sym typeface="Maven Pro"/>
              </a:endParaRPr>
            </a:p>
          </p:txBody>
        </p:sp>
        <p:sp>
          <p:nvSpPr>
            <p:cNvPr id="429" name="Google Shape;429;g419720a5b8_0_103"/>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aven Pro"/>
                <a:ea typeface="Maven Pro"/>
                <a:cs typeface="Maven Pro"/>
                <a:sym typeface="Maven Pro"/>
              </a:endParaRPr>
            </a:p>
          </p:txBody>
        </p:sp>
        <p:sp>
          <p:nvSpPr>
            <p:cNvPr id="430" name="Google Shape;430;g419720a5b8_0_103"/>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s-ES">
                  <a:solidFill>
                    <a:srgbClr val="FFFFFF"/>
                  </a:solidFill>
                  <a:latin typeface="Maven Pro Medium"/>
                  <a:ea typeface="Maven Pro Medium"/>
                  <a:cs typeface="Maven Pro Medium"/>
                  <a:sym typeface="Maven Pro Medium"/>
                </a:rPr>
                <a:t>Approval</a:t>
              </a:r>
              <a:endParaRPr>
                <a:solidFill>
                  <a:srgbClr val="FFFFFF"/>
                </a:solidFill>
                <a:latin typeface="Maven Pro"/>
                <a:ea typeface="Maven Pro"/>
                <a:cs typeface="Maven Pro"/>
                <a:sym typeface="Maven Pro"/>
              </a:endParaRPr>
            </a:p>
          </p:txBody>
        </p:sp>
        <p:sp>
          <p:nvSpPr>
            <p:cNvPr id="431" name="Google Shape;431;g419720a5b8_0_103"/>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aven Pro"/>
                <a:ea typeface="Maven Pro"/>
                <a:cs typeface="Maven Pro"/>
                <a:sym typeface="Maven Pro"/>
              </a:endParaRPr>
            </a:p>
          </p:txBody>
        </p:sp>
        <p:sp>
          <p:nvSpPr>
            <p:cNvPr id="432" name="Google Shape;432;g419720a5b8_0_103"/>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600">
                  <a:solidFill>
                    <a:srgbClr val="FFFFFF"/>
                  </a:solidFill>
                  <a:latin typeface="Maven Pro"/>
                  <a:ea typeface="Maven Pro"/>
                  <a:cs typeface="Maven Pro"/>
                  <a:sym typeface="Maven Pro"/>
                </a:rPr>
                <a:t>05</a:t>
              </a:r>
              <a:endParaRPr sz="2600">
                <a:solidFill>
                  <a:srgbClr val="FFFFFF"/>
                </a:solidFill>
                <a:latin typeface="Maven Pro"/>
                <a:ea typeface="Maven Pro"/>
                <a:cs typeface="Maven Pro"/>
                <a:sym typeface="Maven Pro"/>
              </a:endParaRPr>
            </a:p>
          </p:txBody>
        </p:sp>
        <p:sp>
          <p:nvSpPr>
            <p:cNvPr id="433" name="Google Shape;433;g419720a5b8_0_103"/>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r>
                <a:rPr lang="es-ES" sz="800">
                  <a:solidFill>
                    <a:srgbClr val="A72A1E"/>
                  </a:solidFill>
                  <a:latin typeface="Maven Pro"/>
                  <a:ea typeface="Maven Pro"/>
                  <a:cs typeface="Maven Pro"/>
                  <a:sym typeface="Maven Pro"/>
                </a:rPr>
                <a:t>The FAIR policy must be </a:t>
              </a:r>
              <a:r>
                <a:rPr lang="es-ES" sz="800" b="1">
                  <a:solidFill>
                    <a:srgbClr val="A72A1E"/>
                  </a:solidFill>
                  <a:latin typeface="Maven Pro"/>
                  <a:ea typeface="Maven Pro"/>
                  <a:cs typeface="Maven Pro"/>
                  <a:sym typeface="Maven Pro"/>
                </a:rPr>
                <a:t>written down </a:t>
              </a:r>
              <a:r>
                <a:rPr lang="es-ES" sz="800">
                  <a:solidFill>
                    <a:srgbClr val="A72A1E"/>
                  </a:solidFill>
                  <a:latin typeface="Maven Pro"/>
                  <a:ea typeface="Maven Pro"/>
                  <a:cs typeface="Maven Pro"/>
                  <a:sym typeface="Maven Pro"/>
                </a:rPr>
                <a:t>and </a:t>
              </a:r>
              <a:r>
                <a:rPr lang="es-ES" sz="800" b="1">
                  <a:solidFill>
                    <a:srgbClr val="A72A1E"/>
                  </a:solidFill>
                  <a:latin typeface="Maven Pro"/>
                  <a:ea typeface="Maven Pro"/>
                  <a:cs typeface="Maven Pro"/>
                  <a:sym typeface="Maven Pro"/>
                </a:rPr>
                <a:t>approved </a:t>
              </a:r>
              <a:r>
                <a:rPr lang="es-ES" sz="800">
                  <a:solidFill>
                    <a:srgbClr val="A72A1E"/>
                  </a:solidFill>
                  <a:latin typeface="Maven Pro"/>
                  <a:ea typeface="Maven Pro"/>
                  <a:cs typeface="Maven Pro"/>
                  <a:sym typeface="Maven Pro"/>
                </a:rPr>
                <a:t>by the institution</a:t>
              </a:r>
              <a:endParaRPr sz="800">
                <a:solidFill>
                  <a:srgbClr val="A72A1E"/>
                </a:solidFill>
                <a:latin typeface="Maven Pro"/>
                <a:ea typeface="Maven Pro"/>
                <a:cs typeface="Maven Pro"/>
                <a:sym typeface="Maven Pro"/>
              </a:endParaRPr>
            </a:p>
          </p:txBody>
        </p:sp>
      </p:grpSp>
      <p:grpSp>
        <p:nvGrpSpPr>
          <p:cNvPr id="434" name="Google Shape;434;g419720a5b8_0_103"/>
          <p:cNvGrpSpPr/>
          <p:nvPr/>
        </p:nvGrpSpPr>
        <p:grpSpPr>
          <a:xfrm>
            <a:off x="1593000" y="2904887"/>
            <a:ext cx="5957975" cy="643500"/>
            <a:chOff x="1593000" y="2322568"/>
            <a:chExt cx="5957975" cy="643500"/>
          </a:xfrm>
        </p:grpSpPr>
        <p:sp>
          <p:nvSpPr>
            <p:cNvPr id="435" name="Google Shape;435;g419720a5b8_0_103"/>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aven Pro"/>
                <a:ea typeface="Maven Pro"/>
                <a:cs typeface="Maven Pro"/>
                <a:sym typeface="Maven Pro"/>
              </a:endParaRPr>
            </a:p>
          </p:txBody>
        </p:sp>
        <p:sp>
          <p:nvSpPr>
            <p:cNvPr id="436" name="Google Shape;436;g419720a5b8_0_103"/>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aven Pro"/>
                <a:ea typeface="Maven Pro"/>
                <a:cs typeface="Maven Pro"/>
                <a:sym typeface="Maven Pro"/>
              </a:endParaRPr>
            </a:p>
          </p:txBody>
        </p:sp>
        <p:sp>
          <p:nvSpPr>
            <p:cNvPr id="437" name="Google Shape;437;g419720a5b8_0_103"/>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aven Pro"/>
                <a:ea typeface="Maven Pro"/>
                <a:cs typeface="Maven Pro"/>
                <a:sym typeface="Maven Pro"/>
              </a:endParaRPr>
            </a:p>
          </p:txBody>
        </p:sp>
        <p:sp>
          <p:nvSpPr>
            <p:cNvPr id="438" name="Google Shape;438;g419720a5b8_0_103"/>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s-ES">
                  <a:solidFill>
                    <a:srgbClr val="FFFFFF"/>
                  </a:solidFill>
                  <a:latin typeface="Maven Pro Medium"/>
                  <a:ea typeface="Maven Pro Medium"/>
                  <a:cs typeface="Maven Pro Medium"/>
                  <a:sym typeface="Maven Pro Medium"/>
                </a:rPr>
                <a:t>Action Plan</a:t>
              </a:r>
              <a:endParaRPr>
                <a:solidFill>
                  <a:srgbClr val="FFFFFF"/>
                </a:solidFill>
                <a:latin typeface="Maven Pro"/>
                <a:ea typeface="Maven Pro"/>
                <a:cs typeface="Maven Pro"/>
                <a:sym typeface="Maven Pro"/>
              </a:endParaRPr>
            </a:p>
          </p:txBody>
        </p:sp>
        <p:sp>
          <p:nvSpPr>
            <p:cNvPr id="439" name="Google Shape;439;g419720a5b8_0_103"/>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aven Pro"/>
                <a:ea typeface="Maven Pro"/>
                <a:cs typeface="Maven Pro"/>
                <a:sym typeface="Maven Pro"/>
              </a:endParaRPr>
            </a:p>
          </p:txBody>
        </p:sp>
        <p:sp>
          <p:nvSpPr>
            <p:cNvPr id="440" name="Google Shape;440;g419720a5b8_0_103"/>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600">
                  <a:solidFill>
                    <a:srgbClr val="FFFFFF"/>
                  </a:solidFill>
                  <a:latin typeface="Maven Pro"/>
                  <a:ea typeface="Maven Pro"/>
                  <a:cs typeface="Maven Pro"/>
                  <a:sym typeface="Maven Pro"/>
                </a:rPr>
                <a:t>04</a:t>
              </a:r>
              <a:endParaRPr sz="2600">
                <a:solidFill>
                  <a:srgbClr val="FFFFFF"/>
                </a:solidFill>
                <a:latin typeface="Maven Pro"/>
                <a:ea typeface="Maven Pro"/>
                <a:cs typeface="Maven Pro"/>
                <a:sym typeface="Maven Pro"/>
              </a:endParaRPr>
            </a:p>
          </p:txBody>
        </p:sp>
        <p:sp>
          <p:nvSpPr>
            <p:cNvPr id="441" name="Google Shape;441;g419720a5b8_0_103"/>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r>
                <a:rPr lang="es-ES" sz="800">
                  <a:solidFill>
                    <a:srgbClr val="A72A1E"/>
                  </a:solidFill>
                  <a:latin typeface="Maven Pro"/>
                  <a:ea typeface="Maven Pro"/>
                  <a:cs typeface="Maven Pro"/>
                  <a:sym typeface="Maven Pro"/>
                </a:rPr>
                <a:t>The FAIR policy implementation must follow a clear </a:t>
              </a:r>
              <a:r>
                <a:rPr lang="es-ES" sz="800" b="1">
                  <a:solidFill>
                    <a:srgbClr val="A72A1E"/>
                  </a:solidFill>
                  <a:latin typeface="Maven Pro"/>
                  <a:ea typeface="Maven Pro"/>
                  <a:cs typeface="Maven Pro"/>
                  <a:sym typeface="Maven Pro"/>
                </a:rPr>
                <a:t>action plan</a:t>
              </a:r>
              <a:r>
                <a:rPr lang="es-ES" sz="800">
                  <a:solidFill>
                    <a:srgbClr val="A72A1E"/>
                  </a:solidFill>
                  <a:latin typeface="Maven Pro"/>
                  <a:ea typeface="Maven Pro"/>
                  <a:cs typeface="Maven Pro"/>
                  <a:sym typeface="Maven Pro"/>
                </a:rPr>
                <a:t>, identifying main </a:t>
              </a:r>
              <a:r>
                <a:rPr lang="es-ES" sz="800" b="1">
                  <a:solidFill>
                    <a:srgbClr val="A72A1E"/>
                  </a:solidFill>
                  <a:latin typeface="Maven Pro"/>
                  <a:ea typeface="Maven Pro"/>
                  <a:cs typeface="Maven Pro"/>
                  <a:sym typeface="Maven Pro"/>
                </a:rPr>
                <a:t>actors </a:t>
              </a:r>
              <a:r>
                <a:rPr lang="es-ES" sz="800">
                  <a:solidFill>
                    <a:srgbClr val="A72A1E"/>
                  </a:solidFill>
                  <a:latin typeface="Maven Pro"/>
                  <a:ea typeface="Maven Pro"/>
                  <a:cs typeface="Maven Pro"/>
                  <a:sym typeface="Maven Pro"/>
                </a:rPr>
                <a:t>and a credible </a:t>
              </a:r>
              <a:r>
                <a:rPr lang="es-ES" sz="800" b="1">
                  <a:solidFill>
                    <a:srgbClr val="A72A1E"/>
                  </a:solidFill>
                  <a:latin typeface="Maven Pro"/>
                  <a:ea typeface="Maven Pro"/>
                  <a:cs typeface="Maven Pro"/>
                  <a:sym typeface="Maven Pro"/>
                </a:rPr>
                <a:t>timeline</a:t>
              </a:r>
              <a:endParaRPr sz="800" b="1">
                <a:solidFill>
                  <a:srgbClr val="A72A1E"/>
                </a:solidFill>
                <a:latin typeface="Maven Pro"/>
                <a:ea typeface="Maven Pro"/>
                <a:cs typeface="Maven Pro"/>
                <a:sym typeface="Maven Pro"/>
              </a:endParaRPr>
            </a:p>
          </p:txBody>
        </p:sp>
      </p:grpSp>
      <p:grpSp>
        <p:nvGrpSpPr>
          <p:cNvPr id="442" name="Google Shape;442;g419720a5b8_0_103"/>
          <p:cNvGrpSpPr/>
          <p:nvPr/>
        </p:nvGrpSpPr>
        <p:grpSpPr>
          <a:xfrm>
            <a:off x="1593000" y="2249994"/>
            <a:ext cx="5957975" cy="643500"/>
            <a:chOff x="1593000" y="2322568"/>
            <a:chExt cx="5957975" cy="643500"/>
          </a:xfrm>
        </p:grpSpPr>
        <p:sp>
          <p:nvSpPr>
            <p:cNvPr id="443" name="Google Shape;443;g419720a5b8_0_103"/>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aven Pro"/>
                <a:ea typeface="Maven Pro"/>
                <a:cs typeface="Maven Pro"/>
                <a:sym typeface="Maven Pro"/>
              </a:endParaRPr>
            </a:p>
          </p:txBody>
        </p:sp>
        <p:sp>
          <p:nvSpPr>
            <p:cNvPr id="444" name="Google Shape;444;g419720a5b8_0_103"/>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aven Pro"/>
                <a:ea typeface="Maven Pro"/>
                <a:cs typeface="Maven Pro"/>
                <a:sym typeface="Maven Pro"/>
              </a:endParaRPr>
            </a:p>
          </p:txBody>
        </p:sp>
        <p:sp>
          <p:nvSpPr>
            <p:cNvPr id="445" name="Google Shape;445;g419720a5b8_0_103"/>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aven Pro"/>
                <a:ea typeface="Maven Pro"/>
                <a:cs typeface="Maven Pro"/>
                <a:sym typeface="Maven Pro"/>
              </a:endParaRPr>
            </a:p>
          </p:txBody>
        </p:sp>
        <p:sp>
          <p:nvSpPr>
            <p:cNvPr id="446" name="Google Shape;446;g419720a5b8_0_103"/>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s-ES">
                  <a:solidFill>
                    <a:srgbClr val="FFFFFF"/>
                  </a:solidFill>
                  <a:latin typeface="Maven Pro Medium"/>
                  <a:ea typeface="Maven Pro Medium"/>
                  <a:cs typeface="Maven Pro Medium"/>
                  <a:sym typeface="Maven Pro Medium"/>
                </a:rPr>
                <a:t>Skills</a:t>
              </a:r>
              <a:endParaRPr>
                <a:solidFill>
                  <a:srgbClr val="FFFFFF"/>
                </a:solidFill>
                <a:latin typeface="Maven Pro"/>
                <a:ea typeface="Maven Pro"/>
                <a:cs typeface="Maven Pro"/>
                <a:sym typeface="Maven Pro"/>
              </a:endParaRPr>
            </a:p>
          </p:txBody>
        </p:sp>
        <p:sp>
          <p:nvSpPr>
            <p:cNvPr id="447" name="Google Shape;447;g419720a5b8_0_103"/>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aven Pro"/>
                <a:ea typeface="Maven Pro"/>
                <a:cs typeface="Maven Pro"/>
                <a:sym typeface="Maven Pro"/>
              </a:endParaRPr>
            </a:p>
          </p:txBody>
        </p:sp>
        <p:sp>
          <p:nvSpPr>
            <p:cNvPr id="448" name="Google Shape;448;g419720a5b8_0_103"/>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600">
                  <a:solidFill>
                    <a:srgbClr val="FFFFFF"/>
                  </a:solidFill>
                  <a:latin typeface="Maven Pro"/>
                  <a:ea typeface="Maven Pro"/>
                  <a:cs typeface="Maven Pro"/>
                  <a:sym typeface="Maven Pro"/>
                </a:rPr>
                <a:t>03</a:t>
              </a:r>
              <a:endParaRPr sz="2600">
                <a:solidFill>
                  <a:srgbClr val="FFFFFF"/>
                </a:solidFill>
                <a:latin typeface="Maven Pro"/>
                <a:ea typeface="Maven Pro"/>
                <a:cs typeface="Maven Pro"/>
                <a:sym typeface="Maven Pro"/>
              </a:endParaRPr>
            </a:p>
          </p:txBody>
        </p:sp>
        <p:sp>
          <p:nvSpPr>
            <p:cNvPr id="449" name="Google Shape;449;g419720a5b8_0_103"/>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r>
                <a:rPr lang="es-ES" sz="800">
                  <a:solidFill>
                    <a:srgbClr val="A72A1E"/>
                  </a:solidFill>
                  <a:latin typeface="Maven Pro"/>
                  <a:ea typeface="Maven Pro"/>
                  <a:cs typeface="Maven Pro"/>
                  <a:sym typeface="Maven Pro"/>
                </a:rPr>
                <a:t>Need to count with right </a:t>
              </a:r>
              <a:r>
                <a:rPr lang="es-ES" sz="800" b="1">
                  <a:solidFill>
                    <a:srgbClr val="A72A1E"/>
                  </a:solidFill>
                  <a:latin typeface="Maven Pro"/>
                  <a:ea typeface="Maven Pro"/>
                  <a:cs typeface="Maven Pro"/>
                  <a:sym typeface="Maven Pro"/>
                </a:rPr>
                <a:t>knowledge and skills </a:t>
              </a:r>
              <a:r>
                <a:rPr lang="es-ES" sz="800">
                  <a:solidFill>
                    <a:srgbClr val="A72A1E"/>
                  </a:solidFill>
                  <a:latin typeface="Maven Pro"/>
                  <a:ea typeface="Maven Pro"/>
                  <a:cs typeface="Maven Pro"/>
                  <a:sym typeface="Maven Pro"/>
                </a:rPr>
                <a:t>about FAIR data and research data management</a:t>
              </a:r>
              <a:endParaRPr sz="800">
                <a:solidFill>
                  <a:srgbClr val="A72A1E"/>
                </a:solidFill>
                <a:latin typeface="Maven Pro"/>
                <a:ea typeface="Maven Pro"/>
                <a:cs typeface="Maven Pro"/>
                <a:sym typeface="Maven Pro"/>
              </a:endParaRPr>
            </a:p>
          </p:txBody>
        </p:sp>
      </p:grpSp>
      <p:grpSp>
        <p:nvGrpSpPr>
          <p:cNvPr id="450" name="Google Shape;450;g419720a5b8_0_103"/>
          <p:cNvGrpSpPr/>
          <p:nvPr/>
        </p:nvGrpSpPr>
        <p:grpSpPr>
          <a:xfrm>
            <a:off x="1593000" y="1595135"/>
            <a:ext cx="5957975" cy="643500"/>
            <a:chOff x="1593000" y="2322568"/>
            <a:chExt cx="5957975" cy="643500"/>
          </a:xfrm>
        </p:grpSpPr>
        <p:sp>
          <p:nvSpPr>
            <p:cNvPr id="451" name="Google Shape;451;g419720a5b8_0_103"/>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aven Pro"/>
                <a:ea typeface="Maven Pro"/>
                <a:cs typeface="Maven Pro"/>
                <a:sym typeface="Maven Pro"/>
              </a:endParaRPr>
            </a:p>
          </p:txBody>
        </p:sp>
        <p:sp>
          <p:nvSpPr>
            <p:cNvPr id="452" name="Google Shape;452;g419720a5b8_0_103"/>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aven Pro"/>
                <a:ea typeface="Maven Pro"/>
                <a:cs typeface="Maven Pro"/>
                <a:sym typeface="Maven Pro"/>
              </a:endParaRPr>
            </a:p>
          </p:txBody>
        </p:sp>
        <p:sp>
          <p:nvSpPr>
            <p:cNvPr id="453" name="Google Shape;453;g419720a5b8_0_103"/>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aven Pro"/>
                <a:ea typeface="Maven Pro"/>
                <a:cs typeface="Maven Pro"/>
                <a:sym typeface="Maven Pro"/>
              </a:endParaRPr>
            </a:p>
          </p:txBody>
        </p:sp>
        <p:sp>
          <p:nvSpPr>
            <p:cNvPr id="454" name="Google Shape;454;g419720a5b8_0_103"/>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s-ES">
                  <a:solidFill>
                    <a:srgbClr val="FFFFFF"/>
                  </a:solidFill>
                  <a:latin typeface="Maven Pro Medium"/>
                  <a:ea typeface="Maven Pro Medium"/>
                  <a:cs typeface="Maven Pro Medium"/>
                  <a:sym typeface="Maven Pro Medium"/>
                </a:rPr>
                <a:t>Resources</a:t>
              </a:r>
              <a:endParaRPr>
                <a:solidFill>
                  <a:srgbClr val="FFFFFF"/>
                </a:solidFill>
                <a:latin typeface="Maven Pro"/>
                <a:ea typeface="Maven Pro"/>
                <a:cs typeface="Maven Pro"/>
                <a:sym typeface="Maven Pro"/>
              </a:endParaRPr>
            </a:p>
          </p:txBody>
        </p:sp>
        <p:sp>
          <p:nvSpPr>
            <p:cNvPr id="455" name="Google Shape;455;g419720a5b8_0_103"/>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aven Pro"/>
                <a:ea typeface="Maven Pro"/>
                <a:cs typeface="Maven Pro"/>
                <a:sym typeface="Maven Pro"/>
              </a:endParaRPr>
            </a:p>
          </p:txBody>
        </p:sp>
        <p:sp>
          <p:nvSpPr>
            <p:cNvPr id="456" name="Google Shape;456;g419720a5b8_0_103"/>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600">
                  <a:solidFill>
                    <a:srgbClr val="FFFFFF"/>
                  </a:solidFill>
                  <a:latin typeface="Maven Pro"/>
                  <a:ea typeface="Maven Pro"/>
                  <a:cs typeface="Maven Pro"/>
                  <a:sym typeface="Maven Pro"/>
                </a:rPr>
                <a:t>02</a:t>
              </a:r>
              <a:endParaRPr sz="2600">
                <a:solidFill>
                  <a:srgbClr val="FFFFFF"/>
                </a:solidFill>
                <a:latin typeface="Maven Pro"/>
                <a:ea typeface="Maven Pro"/>
                <a:cs typeface="Maven Pro"/>
                <a:sym typeface="Maven Pro"/>
              </a:endParaRPr>
            </a:p>
          </p:txBody>
        </p:sp>
        <p:sp>
          <p:nvSpPr>
            <p:cNvPr id="457" name="Google Shape;457;g419720a5b8_0_103"/>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r>
                <a:rPr lang="es-ES" sz="800">
                  <a:solidFill>
                    <a:srgbClr val="A72A1E"/>
                  </a:solidFill>
                  <a:latin typeface="Maven Pro"/>
                  <a:ea typeface="Maven Pro"/>
                  <a:cs typeface="Maven Pro"/>
                  <a:sym typeface="Maven Pro"/>
                </a:rPr>
                <a:t>There are no policies without </a:t>
              </a:r>
              <a:r>
                <a:rPr lang="es-ES" sz="800" b="1">
                  <a:solidFill>
                    <a:srgbClr val="A72A1E"/>
                  </a:solidFill>
                  <a:latin typeface="Maven Pro"/>
                  <a:ea typeface="Maven Pro"/>
                  <a:cs typeface="Maven Pro"/>
                  <a:sym typeface="Maven Pro"/>
                </a:rPr>
                <a:t>resources and incentives </a:t>
              </a:r>
              <a:r>
                <a:rPr lang="es-ES" sz="800">
                  <a:solidFill>
                    <a:srgbClr val="A72A1E"/>
                  </a:solidFill>
                  <a:latin typeface="Maven Pro"/>
                  <a:ea typeface="Maven Pro"/>
                  <a:cs typeface="Maven Pro"/>
                  <a:sym typeface="Maven Pro"/>
                </a:rPr>
                <a:t>supported by the needed </a:t>
              </a:r>
              <a:r>
                <a:rPr lang="es-ES" sz="800" b="1">
                  <a:solidFill>
                    <a:srgbClr val="A72A1E"/>
                  </a:solidFill>
                  <a:latin typeface="Maven Pro"/>
                  <a:ea typeface="Maven Pro"/>
                  <a:cs typeface="Maven Pro"/>
                  <a:sym typeface="Maven Pro"/>
                </a:rPr>
                <a:t>infrastructure</a:t>
              </a:r>
              <a:endParaRPr sz="800" b="1">
                <a:solidFill>
                  <a:srgbClr val="A72A1E"/>
                </a:solidFill>
                <a:latin typeface="Maven Pro"/>
                <a:ea typeface="Maven Pro"/>
                <a:cs typeface="Maven Pro"/>
                <a:sym typeface="Maven Pro"/>
              </a:endParaRPr>
            </a:p>
          </p:txBody>
        </p:sp>
      </p:grpSp>
      <p:grpSp>
        <p:nvGrpSpPr>
          <p:cNvPr id="458" name="Google Shape;458;g419720a5b8_0_103"/>
          <p:cNvGrpSpPr/>
          <p:nvPr/>
        </p:nvGrpSpPr>
        <p:grpSpPr>
          <a:xfrm>
            <a:off x="1593000" y="940260"/>
            <a:ext cx="5957975" cy="643500"/>
            <a:chOff x="1593000" y="2322568"/>
            <a:chExt cx="5957975" cy="643500"/>
          </a:xfrm>
        </p:grpSpPr>
        <p:sp>
          <p:nvSpPr>
            <p:cNvPr id="459" name="Google Shape;459;g419720a5b8_0_103"/>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aven Pro"/>
                <a:ea typeface="Maven Pro"/>
                <a:cs typeface="Maven Pro"/>
                <a:sym typeface="Maven Pro"/>
              </a:endParaRPr>
            </a:p>
          </p:txBody>
        </p:sp>
        <p:sp>
          <p:nvSpPr>
            <p:cNvPr id="460" name="Google Shape;460;g419720a5b8_0_103"/>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aven Pro"/>
                <a:ea typeface="Maven Pro"/>
                <a:cs typeface="Maven Pro"/>
                <a:sym typeface="Maven Pro"/>
              </a:endParaRPr>
            </a:p>
          </p:txBody>
        </p:sp>
        <p:sp>
          <p:nvSpPr>
            <p:cNvPr id="461" name="Google Shape;461;g419720a5b8_0_103"/>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aven Pro"/>
                <a:ea typeface="Maven Pro"/>
                <a:cs typeface="Maven Pro"/>
                <a:sym typeface="Maven Pro"/>
              </a:endParaRPr>
            </a:p>
          </p:txBody>
        </p:sp>
        <p:sp>
          <p:nvSpPr>
            <p:cNvPr id="462" name="Google Shape;462;g419720a5b8_0_103"/>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s-ES">
                  <a:solidFill>
                    <a:srgbClr val="FFFFFF"/>
                  </a:solidFill>
                  <a:latin typeface="Maven Pro Medium"/>
                  <a:ea typeface="Maven Pro Medium"/>
                  <a:cs typeface="Maven Pro Medium"/>
                  <a:sym typeface="Maven Pro Medium"/>
                </a:rPr>
                <a:t>Strategic Vision</a:t>
              </a:r>
              <a:endParaRPr>
                <a:solidFill>
                  <a:srgbClr val="FFFFFF"/>
                </a:solidFill>
                <a:latin typeface="Maven Pro"/>
                <a:ea typeface="Maven Pro"/>
                <a:cs typeface="Maven Pro"/>
                <a:sym typeface="Maven Pro"/>
              </a:endParaRPr>
            </a:p>
          </p:txBody>
        </p:sp>
        <p:sp>
          <p:nvSpPr>
            <p:cNvPr id="463" name="Google Shape;463;g419720a5b8_0_103"/>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aven Pro"/>
                <a:ea typeface="Maven Pro"/>
                <a:cs typeface="Maven Pro"/>
                <a:sym typeface="Maven Pro"/>
              </a:endParaRPr>
            </a:p>
          </p:txBody>
        </p:sp>
        <p:sp>
          <p:nvSpPr>
            <p:cNvPr id="464" name="Google Shape;464;g419720a5b8_0_103"/>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600">
                  <a:solidFill>
                    <a:srgbClr val="FFFFFF"/>
                  </a:solidFill>
                  <a:latin typeface="Maven Pro"/>
                  <a:ea typeface="Maven Pro"/>
                  <a:cs typeface="Maven Pro"/>
                  <a:sym typeface="Maven Pro"/>
                </a:rPr>
                <a:t>01</a:t>
              </a:r>
              <a:endParaRPr sz="2600">
                <a:solidFill>
                  <a:srgbClr val="FFFFFF"/>
                </a:solidFill>
                <a:latin typeface="Maven Pro"/>
                <a:ea typeface="Maven Pro"/>
                <a:cs typeface="Maven Pro"/>
                <a:sym typeface="Maven Pro"/>
              </a:endParaRPr>
            </a:p>
          </p:txBody>
        </p:sp>
        <p:sp>
          <p:nvSpPr>
            <p:cNvPr id="465" name="Google Shape;465;g419720a5b8_0_103"/>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r>
                <a:rPr lang="es-ES" sz="800">
                  <a:solidFill>
                    <a:srgbClr val="A72A1E"/>
                  </a:solidFill>
                  <a:latin typeface="Maven Pro"/>
                  <a:ea typeface="Maven Pro"/>
                  <a:cs typeface="Maven Pro"/>
                  <a:sym typeface="Maven Pro"/>
                </a:rPr>
                <a:t>The implementation of FAIR policy implies to manage a </a:t>
              </a:r>
              <a:r>
                <a:rPr lang="es-ES" sz="800" b="1">
                  <a:solidFill>
                    <a:srgbClr val="A72A1E"/>
                  </a:solidFill>
                  <a:latin typeface="Maven Pro"/>
                  <a:ea typeface="Maven Pro"/>
                  <a:cs typeface="Maven Pro"/>
                  <a:sym typeface="Maven Pro"/>
                </a:rPr>
                <a:t>complex change</a:t>
              </a:r>
              <a:endParaRPr sz="800" b="1">
                <a:solidFill>
                  <a:srgbClr val="A72A1E"/>
                </a:solidFill>
                <a:latin typeface="Maven Pro"/>
                <a:ea typeface="Maven Pro"/>
                <a:cs typeface="Maven Pro"/>
                <a:sym typeface="Maven Pr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8"/>
                                        </p:tgtEl>
                                        <p:attrNameLst>
                                          <p:attrName>style.visibility</p:attrName>
                                        </p:attrNameLst>
                                      </p:cBhvr>
                                      <p:to>
                                        <p:strVal val="visible"/>
                                      </p:to>
                                    </p:set>
                                    <p:anim calcmode="lin" valueType="num">
                                      <p:cBhvr additive="base">
                                        <p:cTn id="7" dur="1000"/>
                                        <p:tgtEl>
                                          <p:spTgt spid="45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50"/>
                                        </p:tgtEl>
                                        <p:attrNameLst>
                                          <p:attrName>style.visibility</p:attrName>
                                        </p:attrNameLst>
                                      </p:cBhvr>
                                      <p:to>
                                        <p:strVal val="visible"/>
                                      </p:to>
                                    </p:set>
                                    <p:anim calcmode="lin" valueType="num">
                                      <p:cBhvr additive="base">
                                        <p:cTn id="12" dur="1000"/>
                                        <p:tgtEl>
                                          <p:spTgt spid="450"/>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42"/>
                                        </p:tgtEl>
                                        <p:attrNameLst>
                                          <p:attrName>style.visibility</p:attrName>
                                        </p:attrNameLst>
                                      </p:cBhvr>
                                      <p:to>
                                        <p:strVal val="visible"/>
                                      </p:to>
                                    </p:set>
                                    <p:anim calcmode="lin" valueType="num">
                                      <p:cBhvr additive="base">
                                        <p:cTn id="17" dur="1000"/>
                                        <p:tgtEl>
                                          <p:spTgt spid="44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34"/>
                                        </p:tgtEl>
                                        <p:attrNameLst>
                                          <p:attrName>style.visibility</p:attrName>
                                        </p:attrNameLst>
                                      </p:cBhvr>
                                      <p:to>
                                        <p:strVal val="visible"/>
                                      </p:to>
                                    </p:set>
                                    <p:anim calcmode="lin" valueType="num">
                                      <p:cBhvr additive="base">
                                        <p:cTn id="22" dur="1000"/>
                                        <p:tgtEl>
                                          <p:spTgt spid="43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26"/>
                                        </p:tgtEl>
                                        <p:attrNameLst>
                                          <p:attrName>style.visibility</p:attrName>
                                        </p:attrNameLst>
                                      </p:cBhvr>
                                      <p:to>
                                        <p:strVal val="visible"/>
                                      </p:to>
                                    </p:set>
                                    <p:anim calcmode="lin" valueType="num">
                                      <p:cBhvr additive="base">
                                        <p:cTn id="27" dur="1000"/>
                                        <p:tgtEl>
                                          <p:spTgt spid="4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g419720a5b8_0_117"/>
          <p:cNvSpPr txBox="1">
            <a:spLocks noGrp="1"/>
          </p:cNvSpPr>
          <p:nvPr>
            <p:ph type="title"/>
          </p:nvPr>
        </p:nvSpPr>
        <p:spPr>
          <a:xfrm>
            <a:off x="311700" y="2821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ES">
                <a:latin typeface="Maven Pro Medium"/>
                <a:ea typeface="Maven Pro Medium"/>
                <a:cs typeface="Maven Pro Medium"/>
                <a:sym typeface="Maven Pro Medium"/>
              </a:rPr>
              <a:t>Guidelines: 10 Steps</a:t>
            </a:r>
            <a:endParaRPr>
              <a:latin typeface="Maven Pro Medium"/>
              <a:ea typeface="Maven Pro Medium"/>
              <a:cs typeface="Maven Pro Medium"/>
              <a:sym typeface="Maven Pro Medium"/>
            </a:endParaRPr>
          </a:p>
        </p:txBody>
      </p:sp>
      <p:sp>
        <p:nvSpPr>
          <p:cNvPr id="471" name="Google Shape;471;g419720a5b8_0_1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s-ES">
                <a:latin typeface="Maven Pro"/>
                <a:ea typeface="Maven Pro"/>
                <a:cs typeface="Maven Pro"/>
                <a:sym typeface="Maven Pro"/>
              </a:rPr>
              <a:t>25</a:t>
            </a:fld>
            <a:endParaRPr>
              <a:latin typeface="Maven Pro"/>
              <a:ea typeface="Maven Pro"/>
              <a:cs typeface="Maven Pro"/>
              <a:sym typeface="Maven Pro"/>
            </a:endParaRPr>
          </a:p>
        </p:txBody>
      </p:sp>
      <p:pic>
        <p:nvPicPr>
          <p:cNvPr id="472" name="Google Shape;472;g419720a5b8_0_117"/>
          <p:cNvPicPr preferRelativeResize="0"/>
          <p:nvPr/>
        </p:nvPicPr>
        <p:blipFill rotWithShape="1">
          <a:blip r:embed="rId3">
            <a:alphaModFix/>
          </a:blip>
          <a:srcRect/>
          <a:stretch/>
        </p:blipFill>
        <p:spPr>
          <a:xfrm>
            <a:off x="6648996" y="128902"/>
            <a:ext cx="2371151" cy="888824"/>
          </a:xfrm>
          <a:prstGeom prst="rect">
            <a:avLst/>
          </a:prstGeom>
          <a:noFill/>
          <a:ln>
            <a:noFill/>
          </a:ln>
        </p:spPr>
      </p:pic>
      <p:grpSp>
        <p:nvGrpSpPr>
          <p:cNvPr id="473" name="Google Shape;473;g419720a5b8_0_117"/>
          <p:cNvGrpSpPr/>
          <p:nvPr/>
        </p:nvGrpSpPr>
        <p:grpSpPr>
          <a:xfrm>
            <a:off x="0" y="1189989"/>
            <a:ext cx="2214600" cy="3217636"/>
            <a:chOff x="0" y="1189989"/>
            <a:chExt cx="2214600" cy="3217636"/>
          </a:xfrm>
        </p:grpSpPr>
        <p:sp>
          <p:nvSpPr>
            <p:cNvPr id="474" name="Google Shape;474;g419720a5b8_0_117"/>
            <p:cNvSpPr/>
            <p:nvPr/>
          </p:nvSpPr>
          <p:spPr>
            <a:xfrm>
              <a:off x="0" y="1189989"/>
              <a:ext cx="2214600" cy="669000"/>
            </a:xfrm>
            <a:prstGeom prst="homePlate">
              <a:avLst>
                <a:gd name="adj" fmla="val 50000"/>
              </a:avLst>
            </a:prstGeom>
            <a:solidFill>
              <a:srgbClr val="08563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a:solidFill>
                    <a:srgbClr val="FFFFFF"/>
                  </a:solidFill>
                  <a:latin typeface="Maven Pro"/>
                  <a:ea typeface="Maven Pro"/>
                  <a:cs typeface="Maven Pro"/>
                  <a:sym typeface="Maven Pro"/>
                </a:rPr>
                <a:t>1. Vision and Objectives</a:t>
              </a:r>
              <a:endParaRPr>
                <a:solidFill>
                  <a:srgbClr val="FFFFFF"/>
                </a:solidFill>
                <a:latin typeface="Maven Pro"/>
                <a:ea typeface="Maven Pro"/>
                <a:cs typeface="Maven Pro"/>
                <a:sym typeface="Maven Pro"/>
              </a:endParaRPr>
            </a:p>
          </p:txBody>
        </p:sp>
        <p:sp>
          <p:nvSpPr>
            <p:cNvPr id="475" name="Google Shape;475;g419720a5b8_0_117"/>
            <p:cNvSpPr txBox="1"/>
            <p:nvPr/>
          </p:nvSpPr>
          <p:spPr>
            <a:xfrm>
              <a:off x="2950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ES" sz="1100" b="1">
                  <a:latin typeface="Maven Pro"/>
                  <a:ea typeface="Maven Pro"/>
                  <a:cs typeface="Maven Pro"/>
                  <a:sym typeface="Maven Pro"/>
                </a:rPr>
                <a:t>Describe current research</a:t>
              </a:r>
              <a:r>
                <a:rPr lang="es-ES" sz="1100">
                  <a:latin typeface="Maven Pro"/>
                  <a:ea typeface="Maven Pro"/>
                  <a:cs typeface="Maven Pro"/>
                  <a:sym typeface="Maven Pro"/>
                </a:rPr>
                <a:t>, funders and their policies, research outcomes and infrastructure.</a:t>
              </a:r>
              <a:endParaRPr sz="1100">
                <a:latin typeface="Maven Pro"/>
                <a:ea typeface="Maven Pro"/>
                <a:cs typeface="Maven Pro"/>
                <a:sym typeface="Maven Pro"/>
              </a:endParaRPr>
            </a:p>
            <a:p>
              <a:pPr marL="0" lvl="0" indent="0" algn="l" rtl="0">
                <a:lnSpc>
                  <a:spcPct val="115000"/>
                </a:lnSpc>
                <a:spcBef>
                  <a:spcPts val="0"/>
                </a:spcBef>
                <a:spcAft>
                  <a:spcPts val="0"/>
                </a:spcAft>
                <a:buNone/>
              </a:pPr>
              <a:r>
                <a:rPr lang="es-ES" sz="1100">
                  <a:latin typeface="Maven Pro"/>
                  <a:ea typeface="Maven Pro"/>
                  <a:cs typeface="Maven Pro"/>
                  <a:sym typeface="Maven Pro"/>
                </a:rPr>
                <a:t>Define the </a:t>
              </a:r>
              <a:r>
                <a:rPr lang="es-ES" sz="1100" b="1">
                  <a:latin typeface="Maven Pro"/>
                  <a:ea typeface="Maven Pro"/>
                  <a:cs typeface="Maven Pro"/>
                  <a:sym typeface="Maven Pro"/>
                </a:rPr>
                <a:t>objectives</a:t>
              </a:r>
              <a:r>
                <a:rPr lang="es-ES" sz="1100">
                  <a:latin typeface="Maven Pro"/>
                  <a:ea typeface="Maven Pro"/>
                  <a:cs typeface="Maven Pro"/>
                  <a:sym typeface="Maven Pro"/>
                </a:rPr>
                <a:t> of the policy.</a:t>
              </a:r>
              <a:endParaRPr sz="1100">
                <a:latin typeface="Maven Pro"/>
                <a:ea typeface="Maven Pro"/>
                <a:cs typeface="Maven Pro"/>
                <a:sym typeface="Maven Pro"/>
              </a:endParaRPr>
            </a:p>
            <a:p>
              <a:pPr marL="0" lvl="0" indent="0" algn="l" rtl="0">
                <a:lnSpc>
                  <a:spcPct val="115000"/>
                </a:lnSpc>
                <a:spcBef>
                  <a:spcPts val="0"/>
                </a:spcBef>
                <a:spcAft>
                  <a:spcPts val="0"/>
                </a:spcAft>
                <a:buNone/>
              </a:pPr>
              <a:r>
                <a:rPr lang="es-ES" sz="1100">
                  <a:latin typeface="Maven Pro"/>
                  <a:ea typeface="Maven Pro"/>
                  <a:cs typeface="Maven Pro"/>
                  <a:sym typeface="Maven Pro"/>
                </a:rPr>
                <a:t>Adoption of </a:t>
              </a:r>
              <a:r>
                <a:rPr lang="es-ES" sz="1100" b="1">
                  <a:latin typeface="Maven Pro"/>
                  <a:ea typeface="Maven Pro"/>
                  <a:cs typeface="Maven Pro"/>
                  <a:sym typeface="Maven Pro"/>
                </a:rPr>
                <a:t>overcoming mechanisms </a:t>
              </a:r>
              <a:r>
                <a:rPr lang="es-ES" sz="1100">
                  <a:latin typeface="Maven Pro"/>
                  <a:ea typeface="Maven Pro"/>
                  <a:cs typeface="Maven Pro"/>
                  <a:sym typeface="Maven Pro"/>
                </a:rPr>
                <a:t>to enhance data sharing</a:t>
              </a:r>
              <a:endParaRPr sz="1100">
                <a:latin typeface="Maven Pro"/>
                <a:ea typeface="Maven Pro"/>
                <a:cs typeface="Maven Pro"/>
                <a:sym typeface="Maven Pro"/>
              </a:endParaRPr>
            </a:p>
          </p:txBody>
        </p:sp>
      </p:grpSp>
      <p:grpSp>
        <p:nvGrpSpPr>
          <p:cNvPr id="476" name="Google Shape;476;g419720a5b8_0_117"/>
          <p:cNvGrpSpPr/>
          <p:nvPr/>
        </p:nvGrpSpPr>
        <p:grpSpPr>
          <a:xfrm>
            <a:off x="1838325" y="1189775"/>
            <a:ext cx="2064000" cy="3217850"/>
            <a:chOff x="1838325" y="1189775"/>
            <a:chExt cx="2064000" cy="3217850"/>
          </a:xfrm>
        </p:grpSpPr>
        <p:sp>
          <p:nvSpPr>
            <p:cNvPr id="477" name="Google Shape;477;g419720a5b8_0_117"/>
            <p:cNvSpPr/>
            <p:nvPr/>
          </p:nvSpPr>
          <p:spPr>
            <a:xfrm>
              <a:off x="1838325" y="1189775"/>
              <a:ext cx="2064000" cy="669000"/>
            </a:xfrm>
            <a:prstGeom prst="chevron">
              <a:avLst>
                <a:gd name="adj" fmla="val 50000"/>
              </a:avLst>
            </a:prstGeom>
            <a:solidFill>
              <a:srgbClr val="0B714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a:solidFill>
                    <a:srgbClr val="FFFFFF"/>
                  </a:solidFill>
                  <a:latin typeface="Maven Pro"/>
                  <a:ea typeface="Maven Pro"/>
                  <a:cs typeface="Maven Pro"/>
                  <a:sym typeface="Maven Pro"/>
                </a:rPr>
                <a:t>2. Responsible Team</a:t>
              </a:r>
              <a:endParaRPr>
                <a:solidFill>
                  <a:srgbClr val="FFFFFF"/>
                </a:solidFill>
                <a:latin typeface="Maven Pro"/>
                <a:ea typeface="Maven Pro"/>
                <a:cs typeface="Maven Pro"/>
                <a:sym typeface="Maven Pro"/>
              </a:endParaRPr>
            </a:p>
          </p:txBody>
        </p:sp>
        <p:sp>
          <p:nvSpPr>
            <p:cNvPr id="478" name="Google Shape;478;g419720a5b8_0_117"/>
            <p:cNvSpPr txBox="1"/>
            <p:nvPr/>
          </p:nvSpPr>
          <p:spPr>
            <a:xfrm>
              <a:off x="20172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ES" sz="1100">
                  <a:latin typeface="Maven Pro"/>
                  <a:ea typeface="Maven Pro"/>
                  <a:cs typeface="Maven Pro"/>
                  <a:sym typeface="Maven Pro"/>
                </a:rPr>
                <a:t>Design an </a:t>
              </a:r>
              <a:r>
                <a:rPr lang="es-ES" sz="1100" b="1">
                  <a:latin typeface="Maven Pro"/>
                  <a:ea typeface="Maven Pro"/>
                  <a:cs typeface="Maven Pro"/>
                  <a:sym typeface="Maven Pro"/>
                </a:rPr>
                <a:t>action plan</a:t>
              </a:r>
              <a:endParaRPr sz="1100" b="1">
                <a:latin typeface="Maven Pro"/>
                <a:ea typeface="Maven Pro"/>
                <a:cs typeface="Maven Pro"/>
                <a:sym typeface="Maven Pro"/>
              </a:endParaRPr>
            </a:p>
            <a:p>
              <a:pPr marL="0" lvl="0" indent="0" algn="l" rtl="0">
                <a:lnSpc>
                  <a:spcPct val="115000"/>
                </a:lnSpc>
                <a:spcBef>
                  <a:spcPts val="0"/>
                </a:spcBef>
                <a:spcAft>
                  <a:spcPts val="0"/>
                </a:spcAft>
                <a:buNone/>
              </a:pPr>
              <a:r>
                <a:rPr lang="es-ES" sz="1100">
                  <a:latin typeface="Maven Pro"/>
                  <a:ea typeface="Maven Pro"/>
                  <a:cs typeface="Maven Pro"/>
                  <a:sym typeface="Maven Pro"/>
                </a:rPr>
                <a:t>State </a:t>
              </a:r>
              <a:r>
                <a:rPr lang="es-ES" sz="1100" b="1">
                  <a:latin typeface="Maven Pro"/>
                  <a:ea typeface="Maven Pro"/>
                  <a:cs typeface="Maven Pro"/>
                  <a:sym typeface="Maven Pro"/>
                </a:rPr>
                <a:t>resources </a:t>
              </a:r>
              <a:r>
                <a:rPr lang="es-ES" sz="1100">
                  <a:latin typeface="Maven Pro"/>
                  <a:ea typeface="Maven Pro"/>
                  <a:cs typeface="Maven Pro"/>
                  <a:sym typeface="Maven Pro"/>
                </a:rPr>
                <a:t>and a feasible </a:t>
              </a:r>
              <a:r>
                <a:rPr lang="es-ES" sz="1100" b="1">
                  <a:latin typeface="Maven Pro"/>
                  <a:ea typeface="Maven Pro"/>
                  <a:cs typeface="Maven Pro"/>
                  <a:sym typeface="Maven Pro"/>
                </a:rPr>
                <a:t>timeline</a:t>
              </a:r>
              <a:endParaRPr sz="1100" b="1">
                <a:latin typeface="Maven Pro"/>
                <a:ea typeface="Maven Pro"/>
                <a:cs typeface="Maven Pro"/>
                <a:sym typeface="Maven Pro"/>
              </a:endParaRPr>
            </a:p>
          </p:txBody>
        </p:sp>
      </p:grpSp>
      <p:grpSp>
        <p:nvGrpSpPr>
          <p:cNvPr id="479" name="Google Shape;479;g419720a5b8_0_117"/>
          <p:cNvGrpSpPr/>
          <p:nvPr/>
        </p:nvGrpSpPr>
        <p:grpSpPr>
          <a:xfrm>
            <a:off x="3516750" y="1189775"/>
            <a:ext cx="2064000" cy="3217850"/>
            <a:chOff x="3516750" y="1189775"/>
            <a:chExt cx="2064000" cy="3217850"/>
          </a:xfrm>
        </p:grpSpPr>
        <p:sp>
          <p:nvSpPr>
            <p:cNvPr id="480" name="Google Shape;480;g419720a5b8_0_117"/>
            <p:cNvSpPr/>
            <p:nvPr/>
          </p:nvSpPr>
          <p:spPr>
            <a:xfrm>
              <a:off x="3516750" y="1189775"/>
              <a:ext cx="2064000" cy="669000"/>
            </a:xfrm>
            <a:prstGeom prst="chevron">
              <a:avLst>
                <a:gd name="adj" fmla="val 50000"/>
              </a:avLst>
            </a:prstGeom>
            <a:solidFill>
              <a:srgbClr val="0B77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a:solidFill>
                    <a:srgbClr val="FFFFFF"/>
                  </a:solidFill>
                  <a:latin typeface="Maven Pro"/>
                  <a:ea typeface="Maven Pro"/>
                  <a:cs typeface="Maven Pro"/>
                  <a:sym typeface="Maven Pro"/>
                </a:rPr>
                <a:t>3. Raise Awareness</a:t>
              </a:r>
              <a:endParaRPr>
                <a:solidFill>
                  <a:srgbClr val="FFFFFF"/>
                </a:solidFill>
                <a:latin typeface="Maven Pro"/>
                <a:ea typeface="Maven Pro"/>
                <a:cs typeface="Maven Pro"/>
                <a:sym typeface="Maven Pro"/>
              </a:endParaRPr>
            </a:p>
          </p:txBody>
        </p:sp>
        <p:sp>
          <p:nvSpPr>
            <p:cNvPr id="481" name="Google Shape;481;g419720a5b8_0_117"/>
            <p:cNvSpPr txBox="1"/>
            <p:nvPr/>
          </p:nvSpPr>
          <p:spPr>
            <a:xfrm>
              <a:off x="37394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ES" sz="1100">
                  <a:latin typeface="Maven Pro"/>
                  <a:ea typeface="Maven Pro"/>
                  <a:cs typeface="Maven Pro"/>
                  <a:sym typeface="Maven Pro"/>
                </a:rPr>
                <a:t>Provide training and </a:t>
              </a:r>
              <a:r>
                <a:rPr lang="es-ES" sz="1100" b="1">
                  <a:latin typeface="Maven Pro"/>
                  <a:ea typeface="Maven Pro"/>
                  <a:cs typeface="Maven Pro"/>
                  <a:sym typeface="Maven Pro"/>
                </a:rPr>
                <a:t>assistance </a:t>
              </a:r>
              <a:r>
                <a:rPr lang="es-ES" sz="1100">
                  <a:latin typeface="Maven Pro"/>
                  <a:ea typeface="Maven Pro"/>
                  <a:cs typeface="Maven Pro"/>
                  <a:sym typeface="Maven Pro"/>
                </a:rPr>
                <a:t>to researchers.</a:t>
              </a:r>
              <a:endParaRPr sz="1100">
                <a:latin typeface="Maven Pro"/>
                <a:ea typeface="Maven Pro"/>
                <a:cs typeface="Maven Pro"/>
                <a:sym typeface="Maven Pro"/>
              </a:endParaRPr>
            </a:p>
            <a:p>
              <a:pPr marL="0" lvl="0" indent="0" algn="l" rtl="0">
                <a:lnSpc>
                  <a:spcPct val="115000"/>
                </a:lnSpc>
                <a:spcBef>
                  <a:spcPts val="0"/>
                </a:spcBef>
                <a:spcAft>
                  <a:spcPts val="0"/>
                </a:spcAft>
                <a:buNone/>
              </a:pPr>
              <a:r>
                <a:rPr lang="es-ES" sz="1100">
                  <a:latin typeface="Maven Pro"/>
                  <a:ea typeface="Maven Pro"/>
                  <a:cs typeface="Maven Pro"/>
                  <a:sym typeface="Maven Pro"/>
                </a:rPr>
                <a:t>Definition of </a:t>
              </a:r>
              <a:r>
                <a:rPr lang="es-ES" sz="1100" b="1">
                  <a:latin typeface="Maven Pro"/>
                  <a:ea typeface="Maven Pro"/>
                  <a:cs typeface="Maven Pro"/>
                  <a:sym typeface="Maven Pro"/>
                </a:rPr>
                <a:t>skills </a:t>
              </a:r>
              <a:r>
                <a:rPr lang="es-ES" sz="1100">
                  <a:latin typeface="Maven Pro"/>
                  <a:ea typeface="Maven Pro"/>
                  <a:cs typeface="Maven Pro"/>
                  <a:sym typeface="Maven Pro"/>
                </a:rPr>
                <a:t>and a </a:t>
              </a:r>
              <a:r>
                <a:rPr lang="es-ES" sz="1100" b="1">
                  <a:latin typeface="Maven Pro"/>
                  <a:ea typeface="Maven Pro"/>
                  <a:cs typeface="Maven Pro"/>
                  <a:sym typeface="Maven Pro"/>
                </a:rPr>
                <a:t>training programme</a:t>
              </a:r>
              <a:endParaRPr sz="1100" b="1">
                <a:latin typeface="Maven Pro"/>
                <a:ea typeface="Maven Pro"/>
                <a:cs typeface="Maven Pro"/>
                <a:sym typeface="Maven Pro"/>
              </a:endParaRPr>
            </a:p>
          </p:txBody>
        </p:sp>
      </p:grpSp>
      <p:grpSp>
        <p:nvGrpSpPr>
          <p:cNvPr id="482" name="Google Shape;482;g419720a5b8_0_117"/>
          <p:cNvGrpSpPr/>
          <p:nvPr/>
        </p:nvGrpSpPr>
        <p:grpSpPr>
          <a:xfrm>
            <a:off x="6874025" y="1189775"/>
            <a:ext cx="2064000" cy="3217850"/>
            <a:chOff x="6874025" y="1189775"/>
            <a:chExt cx="2064000" cy="3217850"/>
          </a:xfrm>
        </p:grpSpPr>
        <p:sp>
          <p:nvSpPr>
            <p:cNvPr id="483" name="Google Shape;483;g419720a5b8_0_117"/>
            <p:cNvSpPr/>
            <p:nvPr/>
          </p:nvSpPr>
          <p:spPr>
            <a:xfrm>
              <a:off x="6874025" y="1189775"/>
              <a:ext cx="2064000" cy="669000"/>
            </a:xfrm>
            <a:prstGeom prst="chevron">
              <a:avLst>
                <a:gd name="adj" fmla="val 50000"/>
              </a:avLst>
            </a:prstGeom>
            <a:solidFill>
              <a:srgbClr val="0E945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a:solidFill>
                    <a:srgbClr val="FFFFFF"/>
                  </a:solidFill>
                  <a:latin typeface="Maven Pro"/>
                  <a:ea typeface="Maven Pro"/>
                  <a:cs typeface="Maven Pro"/>
                  <a:sym typeface="Maven Pro"/>
                </a:rPr>
                <a:t>5. Good Practices</a:t>
              </a:r>
              <a:endParaRPr>
                <a:solidFill>
                  <a:srgbClr val="FFFFFF"/>
                </a:solidFill>
                <a:latin typeface="Maven Pro"/>
                <a:ea typeface="Maven Pro"/>
                <a:cs typeface="Maven Pro"/>
                <a:sym typeface="Maven Pro"/>
              </a:endParaRPr>
            </a:p>
          </p:txBody>
        </p:sp>
        <p:sp>
          <p:nvSpPr>
            <p:cNvPr id="484" name="Google Shape;484;g419720a5b8_0_117"/>
            <p:cNvSpPr txBox="1"/>
            <p:nvPr/>
          </p:nvSpPr>
          <p:spPr>
            <a:xfrm>
              <a:off x="71838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ES" sz="1100">
                  <a:latin typeface="Maven Pro"/>
                  <a:ea typeface="Maven Pro"/>
                  <a:cs typeface="Maven Pro"/>
                  <a:sym typeface="Maven Pro"/>
                </a:rPr>
                <a:t>Establish responsible </a:t>
              </a:r>
              <a:r>
                <a:rPr lang="es-ES" sz="1100" b="1">
                  <a:latin typeface="Maven Pro"/>
                  <a:ea typeface="Maven Pro"/>
                  <a:cs typeface="Maven Pro"/>
                  <a:sym typeface="Maven Pro"/>
                </a:rPr>
                <a:t>RDM </a:t>
              </a:r>
              <a:r>
                <a:rPr lang="es-ES" sz="1100">
                  <a:latin typeface="Maven Pro"/>
                  <a:ea typeface="Maven Pro"/>
                  <a:cs typeface="Maven Pro"/>
                  <a:sym typeface="Maven Pro"/>
                </a:rPr>
                <a:t>practices.</a:t>
              </a:r>
              <a:endParaRPr sz="1100">
                <a:latin typeface="Maven Pro"/>
                <a:ea typeface="Maven Pro"/>
                <a:cs typeface="Maven Pro"/>
                <a:sym typeface="Maven Pro"/>
              </a:endParaRPr>
            </a:p>
            <a:p>
              <a:pPr marL="0" lvl="0" indent="0" algn="l" rtl="0">
                <a:lnSpc>
                  <a:spcPct val="115000"/>
                </a:lnSpc>
                <a:spcBef>
                  <a:spcPts val="0"/>
                </a:spcBef>
                <a:spcAft>
                  <a:spcPts val="0"/>
                </a:spcAft>
                <a:buNone/>
              </a:pPr>
              <a:r>
                <a:rPr lang="es-ES" sz="1100">
                  <a:latin typeface="Maven Pro"/>
                  <a:ea typeface="Maven Pro"/>
                  <a:cs typeface="Maven Pro"/>
                  <a:sym typeface="Maven Pro"/>
                </a:rPr>
                <a:t>Define FAIR for </a:t>
              </a:r>
              <a:r>
                <a:rPr lang="es-ES" sz="1100" b="1">
                  <a:latin typeface="Maven Pro"/>
                  <a:ea typeface="Maven Pro"/>
                  <a:cs typeface="Maven Pro"/>
                  <a:sym typeface="Maven Pro"/>
                </a:rPr>
                <a:t>implementation</a:t>
              </a:r>
              <a:r>
                <a:rPr lang="es-ES" sz="1100">
                  <a:latin typeface="Maven Pro"/>
                  <a:ea typeface="Maven Pro"/>
                  <a:cs typeface="Maven Pro"/>
                  <a:sym typeface="Maven Pro"/>
                </a:rPr>
                <a:t>.</a:t>
              </a:r>
              <a:endParaRPr sz="1100">
                <a:latin typeface="Maven Pro"/>
                <a:ea typeface="Maven Pro"/>
                <a:cs typeface="Maven Pro"/>
                <a:sym typeface="Maven Pro"/>
              </a:endParaRPr>
            </a:p>
            <a:p>
              <a:pPr marL="0" lvl="0" indent="0" algn="l" rtl="0">
                <a:lnSpc>
                  <a:spcPct val="115000"/>
                </a:lnSpc>
                <a:spcBef>
                  <a:spcPts val="0"/>
                </a:spcBef>
                <a:spcAft>
                  <a:spcPts val="0"/>
                </a:spcAft>
                <a:buNone/>
              </a:pPr>
              <a:r>
                <a:rPr lang="es-ES" sz="1100">
                  <a:latin typeface="Maven Pro"/>
                  <a:ea typeface="Maven Pro"/>
                  <a:cs typeface="Maven Pro"/>
                  <a:sym typeface="Maven Pro"/>
                </a:rPr>
                <a:t>Creation of standard institutional template for </a:t>
              </a:r>
              <a:r>
                <a:rPr lang="es-ES" sz="1100" b="1">
                  <a:latin typeface="Maven Pro"/>
                  <a:ea typeface="Maven Pro"/>
                  <a:cs typeface="Maven Pro"/>
                  <a:sym typeface="Maven Pro"/>
                </a:rPr>
                <a:t>DMP</a:t>
              </a:r>
              <a:endParaRPr sz="1100" b="1">
                <a:latin typeface="Maven Pro"/>
                <a:ea typeface="Maven Pro"/>
                <a:cs typeface="Maven Pro"/>
                <a:sym typeface="Maven Pro"/>
              </a:endParaRPr>
            </a:p>
          </p:txBody>
        </p:sp>
      </p:grpSp>
      <p:grpSp>
        <p:nvGrpSpPr>
          <p:cNvPr id="485" name="Google Shape;485;g419720a5b8_0_117"/>
          <p:cNvGrpSpPr/>
          <p:nvPr/>
        </p:nvGrpSpPr>
        <p:grpSpPr>
          <a:xfrm>
            <a:off x="5195350" y="1189775"/>
            <a:ext cx="2064000" cy="3217850"/>
            <a:chOff x="5195350" y="1189775"/>
            <a:chExt cx="2064000" cy="3217850"/>
          </a:xfrm>
        </p:grpSpPr>
        <p:sp>
          <p:nvSpPr>
            <p:cNvPr id="486" name="Google Shape;486;g419720a5b8_0_117"/>
            <p:cNvSpPr/>
            <p:nvPr/>
          </p:nvSpPr>
          <p:spPr>
            <a:xfrm>
              <a:off x="5195350" y="1189775"/>
              <a:ext cx="2064000" cy="669000"/>
            </a:xfrm>
            <a:prstGeom prst="chevron">
              <a:avLst>
                <a:gd name="adj" fmla="val 50000"/>
              </a:avLst>
            </a:prstGeom>
            <a:solidFill>
              <a:srgbClr val="0C81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a:solidFill>
                    <a:srgbClr val="FFFFFF"/>
                  </a:solidFill>
                  <a:latin typeface="Maven Pro"/>
                  <a:ea typeface="Maven Pro"/>
                  <a:cs typeface="Maven Pro"/>
                  <a:sym typeface="Maven Pro"/>
                </a:rPr>
                <a:t>4. Data Infrastructure</a:t>
              </a:r>
              <a:endParaRPr>
                <a:solidFill>
                  <a:srgbClr val="FFFFFF"/>
                </a:solidFill>
                <a:latin typeface="Maven Pro"/>
                <a:ea typeface="Maven Pro"/>
                <a:cs typeface="Maven Pro"/>
                <a:sym typeface="Maven Pro"/>
              </a:endParaRPr>
            </a:p>
          </p:txBody>
        </p:sp>
        <p:sp>
          <p:nvSpPr>
            <p:cNvPr id="487" name="Google Shape;487;g419720a5b8_0_117"/>
            <p:cNvSpPr txBox="1"/>
            <p:nvPr/>
          </p:nvSpPr>
          <p:spPr>
            <a:xfrm>
              <a:off x="54616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ES" sz="1100">
                  <a:latin typeface="Maven Pro"/>
                  <a:ea typeface="Maven Pro"/>
                  <a:cs typeface="Maven Pro"/>
                  <a:sym typeface="Maven Pro"/>
                </a:rPr>
                <a:t>Identify and describe </a:t>
              </a:r>
              <a:r>
                <a:rPr lang="es-ES" sz="1100" b="1">
                  <a:latin typeface="Maven Pro"/>
                  <a:ea typeface="Maven Pro"/>
                  <a:cs typeface="Maven Pro"/>
                  <a:sym typeface="Maven Pro"/>
                </a:rPr>
                <a:t>data storage </a:t>
              </a:r>
              <a:r>
                <a:rPr lang="es-ES" sz="1100">
                  <a:latin typeface="Maven Pro"/>
                  <a:ea typeface="Maven Pro"/>
                  <a:cs typeface="Maven Pro"/>
                  <a:sym typeface="Maven Pro"/>
                </a:rPr>
                <a:t>and architecture.</a:t>
              </a:r>
              <a:endParaRPr sz="1100">
                <a:latin typeface="Maven Pro"/>
                <a:ea typeface="Maven Pro"/>
                <a:cs typeface="Maven Pro"/>
                <a:sym typeface="Maven Pro"/>
              </a:endParaRPr>
            </a:p>
            <a:p>
              <a:pPr marL="0" lvl="0" indent="0" algn="l" rtl="0">
                <a:lnSpc>
                  <a:spcPct val="115000"/>
                </a:lnSpc>
                <a:spcBef>
                  <a:spcPts val="0"/>
                </a:spcBef>
                <a:spcAft>
                  <a:spcPts val="0"/>
                </a:spcAft>
                <a:buNone/>
              </a:pPr>
              <a:r>
                <a:rPr lang="es-ES" sz="1100">
                  <a:latin typeface="Maven Pro"/>
                  <a:ea typeface="Maven Pro"/>
                  <a:cs typeface="Maven Pro"/>
                  <a:sym typeface="Maven Pro"/>
                </a:rPr>
                <a:t>Provision of </a:t>
              </a:r>
              <a:r>
                <a:rPr lang="es-ES" sz="1100" b="1">
                  <a:latin typeface="Maven Pro"/>
                  <a:ea typeface="Maven Pro"/>
                  <a:cs typeface="Maven Pro"/>
                  <a:sym typeface="Maven Pro"/>
                </a:rPr>
                <a:t>tools </a:t>
              </a:r>
              <a:r>
                <a:rPr lang="es-ES" sz="1100">
                  <a:latin typeface="Maven Pro"/>
                  <a:ea typeface="Maven Pro"/>
                  <a:cs typeface="Maven Pro"/>
                  <a:sym typeface="Maven Pro"/>
                </a:rPr>
                <a:t>to make data FAIR.</a:t>
              </a:r>
              <a:endParaRPr sz="1100">
                <a:latin typeface="Maven Pro"/>
                <a:ea typeface="Maven Pro"/>
                <a:cs typeface="Maven Pro"/>
                <a:sym typeface="Maven Pro"/>
              </a:endParaRPr>
            </a:p>
            <a:p>
              <a:pPr marL="0" lvl="0" indent="0" algn="l" rtl="0">
                <a:lnSpc>
                  <a:spcPct val="115000"/>
                </a:lnSpc>
                <a:spcBef>
                  <a:spcPts val="0"/>
                </a:spcBef>
                <a:spcAft>
                  <a:spcPts val="0"/>
                </a:spcAft>
                <a:buNone/>
              </a:pPr>
              <a:r>
                <a:rPr lang="es-ES" sz="1100">
                  <a:latin typeface="Maven Pro"/>
                  <a:ea typeface="Maven Pro"/>
                  <a:cs typeface="Maven Pro"/>
                  <a:sym typeface="Maven Pro"/>
                </a:rPr>
                <a:t>Research outcomes should be deposited in </a:t>
              </a:r>
              <a:r>
                <a:rPr lang="es-ES" sz="1100" b="1">
                  <a:latin typeface="Maven Pro"/>
                  <a:ea typeface="Maven Pro"/>
                  <a:cs typeface="Maven Pro"/>
                  <a:sym typeface="Maven Pro"/>
                </a:rPr>
                <a:t>trustworthy </a:t>
              </a:r>
              <a:r>
                <a:rPr lang="es-ES" sz="1100">
                  <a:latin typeface="Maven Pro"/>
                  <a:ea typeface="Maven Pro"/>
                  <a:cs typeface="Maven Pro"/>
                  <a:sym typeface="Maven Pro"/>
                </a:rPr>
                <a:t>repos.</a:t>
              </a:r>
              <a:endParaRPr sz="1100">
                <a:latin typeface="Maven Pro"/>
                <a:ea typeface="Maven Pro"/>
                <a:cs typeface="Maven Pro"/>
                <a:sym typeface="Maven Pr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73"/>
                                        </p:tgtEl>
                                        <p:attrNameLst>
                                          <p:attrName>style.visibility</p:attrName>
                                        </p:attrNameLst>
                                      </p:cBhvr>
                                      <p:to>
                                        <p:strVal val="visible"/>
                                      </p:to>
                                    </p:set>
                                    <p:anim calcmode="lin" valueType="num">
                                      <p:cBhvr additive="base">
                                        <p:cTn id="7" dur="1000"/>
                                        <p:tgtEl>
                                          <p:spTgt spid="473"/>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76"/>
                                        </p:tgtEl>
                                        <p:attrNameLst>
                                          <p:attrName>style.visibility</p:attrName>
                                        </p:attrNameLst>
                                      </p:cBhvr>
                                      <p:to>
                                        <p:strVal val="visible"/>
                                      </p:to>
                                    </p:set>
                                    <p:anim calcmode="lin" valueType="num">
                                      <p:cBhvr additive="base">
                                        <p:cTn id="12" dur="1000"/>
                                        <p:tgtEl>
                                          <p:spTgt spid="476"/>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479"/>
                                        </p:tgtEl>
                                        <p:attrNameLst>
                                          <p:attrName>style.visibility</p:attrName>
                                        </p:attrNameLst>
                                      </p:cBhvr>
                                      <p:to>
                                        <p:strVal val="visible"/>
                                      </p:to>
                                    </p:set>
                                    <p:anim calcmode="lin" valueType="num">
                                      <p:cBhvr additive="base">
                                        <p:cTn id="17" dur="1000"/>
                                        <p:tgtEl>
                                          <p:spTgt spid="479"/>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485"/>
                                        </p:tgtEl>
                                        <p:attrNameLst>
                                          <p:attrName>style.visibility</p:attrName>
                                        </p:attrNameLst>
                                      </p:cBhvr>
                                      <p:to>
                                        <p:strVal val="visible"/>
                                      </p:to>
                                    </p:set>
                                    <p:anim calcmode="lin" valueType="num">
                                      <p:cBhvr additive="base">
                                        <p:cTn id="22" dur="1000"/>
                                        <p:tgtEl>
                                          <p:spTgt spid="485"/>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482"/>
                                        </p:tgtEl>
                                        <p:attrNameLst>
                                          <p:attrName>style.visibility</p:attrName>
                                        </p:attrNameLst>
                                      </p:cBhvr>
                                      <p:to>
                                        <p:strVal val="visible"/>
                                      </p:to>
                                    </p:set>
                                    <p:anim calcmode="lin" valueType="num">
                                      <p:cBhvr additive="base">
                                        <p:cTn id="27" dur="1000"/>
                                        <p:tgtEl>
                                          <p:spTgt spid="48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g419720a5b8_0_1474"/>
          <p:cNvSpPr txBox="1">
            <a:spLocks noGrp="1"/>
          </p:cNvSpPr>
          <p:nvPr>
            <p:ph type="title"/>
          </p:nvPr>
        </p:nvSpPr>
        <p:spPr>
          <a:xfrm>
            <a:off x="311700" y="2821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ES">
                <a:latin typeface="Maven Pro Medium"/>
                <a:ea typeface="Maven Pro Medium"/>
                <a:cs typeface="Maven Pro Medium"/>
                <a:sym typeface="Maven Pro Medium"/>
              </a:rPr>
              <a:t>Guidelines: 10 Steps</a:t>
            </a:r>
            <a:endParaRPr>
              <a:latin typeface="Maven Pro Medium"/>
              <a:ea typeface="Maven Pro Medium"/>
              <a:cs typeface="Maven Pro Medium"/>
              <a:sym typeface="Maven Pro Medium"/>
            </a:endParaRPr>
          </a:p>
        </p:txBody>
      </p:sp>
      <p:sp>
        <p:nvSpPr>
          <p:cNvPr id="493" name="Google Shape;493;g419720a5b8_0_147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s-ES">
                <a:latin typeface="Maven Pro"/>
                <a:ea typeface="Maven Pro"/>
                <a:cs typeface="Maven Pro"/>
                <a:sym typeface="Maven Pro"/>
              </a:rPr>
              <a:t>26</a:t>
            </a:fld>
            <a:endParaRPr>
              <a:latin typeface="Maven Pro"/>
              <a:ea typeface="Maven Pro"/>
              <a:cs typeface="Maven Pro"/>
              <a:sym typeface="Maven Pro"/>
            </a:endParaRPr>
          </a:p>
        </p:txBody>
      </p:sp>
      <p:pic>
        <p:nvPicPr>
          <p:cNvPr id="494" name="Google Shape;494;g419720a5b8_0_1474"/>
          <p:cNvPicPr preferRelativeResize="0"/>
          <p:nvPr/>
        </p:nvPicPr>
        <p:blipFill rotWithShape="1">
          <a:blip r:embed="rId3">
            <a:alphaModFix/>
          </a:blip>
          <a:srcRect/>
          <a:stretch/>
        </p:blipFill>
        <p:spPr>
          <a:xfrm>
            <a:off x="6648996" y="128902"/>
            <a:ext cx="2371151" cy="888824"/>
          </a:xfrm>
          <a:prstGeom prst="rect">
            <a:avLst/>
          </a:prstGeom>
          <a:noFill/>
          <a:ln>
            <a:noFill/>
          </a:ln>
        </p:spPr>
      </p:pic>
      <p:grpSp>
        <p:nvGrpSpPr>
          <p:cNvPr id="495" name="Google Shape;495;g419720a5b8_0_1474"/>
          <p:cNvGrpSpPr/>
          <p:nvPr/>
        </p:nvGrpSpPr>
        <p:grpSpPr>
          <a:xfrm>
            <a:off x="0" y="1189989"/>
            <a:ext cx="2214600" cy="3217636"/>
            <a:chOff x="0" y="1189989"/>
            <a:chExt cx="2214600" cy="3217636"/>
          </a:xfrm>
        </p:grpSpPr>
        <p:sp>
          <p:nvSpPr>
            <p:cNvPr id="496" name="Google Shape;496;g419720a5b8_0_1474"/>
            <p:cNvSpPr/>
            <p:nvPr/>
          </p:nvSpPr>
          <p:spPr>
            <a:xfrm>
              <a:off x="0" y="1189989"/>
              <a:ext cx="2214600" cy="669000"/>
            </a:xfrm>
            <a:prstGeom prst="homePlate">
              <a:avLst>
                <a:gd name="adj" fmla="val 50000"/>
              </a:avLst>
            </a:prstGeom>
            <a:solidFill>
              <a:srgbClr val="08563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a:solidFill>
                    <a:srgbClr val="FFFFFF"/>
                  </a:solidFill>
                  <a:latin typeface="Maven Pro"/>
                  <a:ea typeface="Maven Pro"/>
                  <a:cs typeface="Maven Pro"/>
                  <a:sym typeface="Maven Pro"/>
                </a:rPr>
                <a:t>6. Openness</a:t>
              </a:r>
              <a:endParaRPr>
                <a:solidFill>
                  <a:srgbClr val="FFFFFF"/>
                </a:solidFill>
                <a:latin typeface="Maven Pro"/>
                <a:ea typeface="Maven Pro"/>
                <a:cs typeface="Maven Pro"/>
                <a:sym typeface="Maven Pro"/>
              </a:endParaRPr>
            </a:p>
          </p:txBody>
        </p:sp>
        <p:sp>
          <p:nvSpPr>
            <p:cNvPr id="497" name="Google Shape;497;g419720a5b8_0_1474"/>
            <p:cNvSpPr txBox="1"/>
            <p:nvPr/>
          </p:nvSpPr>
          <p:spPr>
            <a:xfrm>
              <a:off x="2950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s-ES" sz="1100">
                  <a:solidFill>
                    <a:schemeClr val="dk1"/>
                  </a:solidFill>
                  <a:latin typeface="Maven Pro"/>
                  <a:ea typeface="Maven Pro"/>
                  <a:cs typeface="Maven Pro"/>
                  <a:sym typeface="Maven Pro"/>
                </a:rPr>
                <a:t>Determine the level of </a:t>
              </a:r>
              <a:r>
                <a:rPr lang="es-ES" sz="1100" b="1">
                  <a:solidFill>
                    <a:schemeClr val="dk1"/>
                  </a:solidFill>
                  <a:latin typeface="Maven Pro"/>
                  <a:ea typeface="Maven Pro"/>
                  <a:cs typeface="Maven Pro"/>
                  <a:sym typeface="Maven Pro"/>
                </a:rPr>
                <a:t>openness, transparency and re-usability</a:t>
              </a:r>
              <a:r>
                <a:rPr lang="es-ES" sz="1100">
                  <a:solidFill>
                    <a:schemeClr val="dk1"/>
                  </a:solidFill>
                  <a:latin typeface="Maven Pro"/>
                  <a:ea typeface="Maven Pro"/>
                  <a:cs typeface="Maven Pro"/>
                  <a:sym typeface="Maven Pro"/>
                </a:rPr>
                <a:t> of research outputs, including </a:t>
              </a:r>
              <a:r>
                <a:rPr lang="es-ES" sz="1100" b="1">
                  <a:solidFill>
                    <a:schemeClr val="dk1"/>
                  </a:solidFill>
                  <a:latin typeface="Maven Pro"/>
                  <a:ea typeface="Maven Pro"/>
                  <a:cs typeface="Maven Pro"/>
                  <a:sym typeface="Maven Pro"/>
                </a:rPr>
                <a:t>licensing, provenance </a:t>
              </a:r>
              <a:r>
                <a:rPr lang="es-ES" sz="1100">
                  <a:solidFill>
                    <a:schemeClr val="dk1"/>
                  </a:solidFill>
                  <a:latin typeface="Maven Pro"/>
                  <a:ea typeface="Maven Pro"/>
                  <a:cs typeface="Maven Pro"/>
                  <a:sym typeface="Maven Pro"/>
                </a:rPr>
                <a:t>and mechanisms for </a:t>
              </a:r>
              <a:r>
                <a:rPr lang="es-ES" sz="1100" b="1">
                  <a:solidFill>
                    <a:schemeClr val="dk1"/>
                  </a:solidFill>
                  <a:latin typeface="Maven Pro"/>
                  <a:ea typeface="Maven Pro"/>
                  <a:cs typeface="Maven Pro"/>
                  <a:sym typeface="Maven Pro"/>
                </a:rPr>
                <a:t>data protection</a:t>
              </a:r>
              <a:endParaRPr sz="1100" b="1">
                <a:solidFill>
                  <a:schemeClr val="dk1"/>
                </a:solidFill>
                <a:latin typeface="Maven Pro"/>
                <a:ea typeface="Maven Pro"/>
                <a:cs typeface="Maven Pro"/>
                <a:sym typeface="Maven Pro"/>
              </a:endParaRPr>
            </a:p>
            <a:p>
              <a:pPr marL="0" lvl="0" indent="0" algn="l" rtl="0">
                <a:lnSpc>
                  <a:spcPct val="115000"/>
                </a:lnSpc>
                <a:spcBef>
                  <a:spcPts val="0"/>
                </a:spcBef>
                <a:spcAft>
                  <a:spcPts val="0"/>
                </a:spcAft>
                <a:buNone/>
              </a:pPr>
              <a:endParaRPr sz="1100">
                <a:latin typeface="Maven Pro"/>
                <a:ea typeface="Maven Pro"/>
                <a:cs typeface="Maven Pro"/>
                <a:sym typeface="Maven Pro"/>
              </a:endParaRPr>
            </a:p>
          </p:txBody>
        </p:sp>
      </p:grpSp>
      <p:grpSp>
        <p:nvGrpSpPr>
          <p:cNvPr id="498" name="Google Shape;498;g419720a5b8_0_1474"/>
          <p:cNvGrpSpPr/>
          <p:nvPr/>
        </p:nvGrpSpPr>
        <p:grpSpPr>
          <a:xfrm>
            <a:off x="1838325" y="1189775"/>
            <a:ext cx="2064000" cy="3217850"/>
            <a:chOff x="1838325" y="1189775"/>
            <a:chExt cx="2064000" cy="3217850"/>
          </a:xfrm>
        </p:grpSpPr>
        <p:sp>
          <p:nvSpPr>
            <p:cNvPr id="499" name="Google Shape;499;g419720a5b8_0_1474"/>
            <p:cNvSpPr/>
            <p:nvPr/>
          </p:nvSpPr>
          <p:spPr>
            <a:xfrm>
              <a:off x="1838325" y="1189775"/>
              <a:ext cx="2064000" cy="669000"/>
            </a:xfrm>
            <a:prstGeom prst="chevron">
              <a:avLst>
                <a:gd name="adj" fmla="val 50000"/>
              </a:avLst>
            </a:prstGeom>
            <a:solidFill>
              <a:srgbClr val="0B714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a:solidFill>
                    <a:srgbClr val="FFFFFF"/>
                  </a:solidFill>
                  <a:latin typeface="Maven Pro"/>
                  <a:ea typeface="Maven Pro"/>
                  <a:cs typeface="Maven Pro"/>
                  <a:sym typeface="Maven Pro"/>
                </a:rPr>
                <a:t>7. Standards</a:t>
              </a:r>
              <a:endParaRPr>
                <a:solidFill>
                  <a:srgbClr val="FFFFFF"/>
                </a:solidFill>
                <a:latin typeface="Maven Pro"/>
                <a:ea typeface="Maven Pro"/>
                <a:cs typeface="Maven Pro"/>
                <a:sym typeface="Maven Pro"/>
              </a:endParaRPr>
            </a:p>
          </p:txBody>
        </p:sp>
        <p:sp>
          <p:nvSpPr>
            <p:cNvPr id="500" name="Google Shape;500;g419720a5b8_0_1474"/>
            <p:cNvSpPr txBox="1"/>
            <p:nvPr/>
          </p:nvSpPr>
          <p:spPr>
            <a:xfrm>
              <a:off x="20172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s-ES" sz="1100">
                  <a:solidFill>
                    <a:schemeClr val="dk1"/>
                  </a:solidFill>
                  <a:latin typeface="Maven Pro"/>
                  <a:ea typeface="Maven Pro"/>
                  <a:cs typeface="Maven Pro"/>
                  <a:sym typeface="Maven Pro"/>
                </a:rPr>
                <a:t>Technical decisions must be adopted regarding </a:t>
              </a:r>
              <a:r>
                <a:rPr lang="es-ES" sz="1100" b="1">
                  <a:solidFill>
                    <a:schemeClr val="dk1"/>
                  </a:solidFill>
                  <a:latin typeface="Maven Pro"/>
                  <a:ea typeface="Maven Pro"/>
                  <a:cs typeface="Maven Pro"/>
                  <a:sym typeface="Maven Pro"/>
                </a:rPr>
                <a:t>persistent IDs</a:t>
              </a:r>
              <a:r>
                <a:rPr lang="es-ES" sz="1100">
                  <a:solidFill>
                    <a:schemeClr val="dk1"/>
                  </a:solidFill>
                  <a:latin typeface="Maven Pro"/>
                  <a:ea typeface="Maven Pro"/>
                  <a:cs typeface="Maven Pro"/>
                  <a:sym typeface="Maven Pro"/>
                </a:rPr>
                <a:t> and </a:t>
              </a:r>
              <a:r>
                <a:rPr lang="es-ES" sz="1100" b="1">
                  <a:solidFill>
                    <a:schemeClr val="dk1"/>
                  </a:solidFill>
                  <a:latin typeface="Maven Pro"/>
                  <a:ea typeface="Maven Pro"/>
                  <a:cs typeface="Maven Pro"/>
                  <a:sym typeface="Maven Pro"/>
                </a:rPr>
                <a:t>metadata schemas </a:t>
              </a:r>
              <a:r>
                <a:rPr lang="es-ES" sz="1100">
                  <a:solidFill>
                    <a:schemeClr val="dk1"/>
                  </a:solidFill>
                  <a:latin typeface="Maven Pro"/>
                  <a:ea typeface="Maven Pro"/>
                  <a:cs typeface="Maven Pro"/>
                  <a:sym typeface="Maven Pro"/>
                </a:rPr>
                <a:t>for accessibility and interoperability.</a:t>
              </a:r>
              <a:endParaRPr sz="1100">
                <a:solidFill>
                  <a:schemeClr val="dk1"/>
                </a:solidFill>
                <a:latin typeface="Maven Pro"/>
                <a:ea typeface="Maven Pro"/>
                <a:cs typeface="Maven Pro"/>
                <a:sym typeface="Maven Pro"/>
              </a:endParaRPr>
            </a:p>
            <a:p>
              <a:pPr marL="0" lvl="0" indent="0" algn="l" rtl="0">
                <a:lnSpc>
                  <a:spcPct val="115000"/>
                </a:lnSpc>
                <a:spcBef>
                  <a:spcPts val="0"/>
                </a:spcBef>
                <a:spcAft>
                  <a:spcPts val="0"/>
                </a:spcAft>
                <a:buClr>
                  <a:schemeClr val="dk1"/>
                </a:buClr>
                <a:buSzPts val="1100"/>
                <a:buFont typeface="Arial"/>
                <a:buNone/>
              </a:pPr>
              <a:r>
                <a:rPr lang="es-ES" sz="1100">
                  <a:solidFill>
                    <a:schemeClr val="dk1"/>
                  </a:solidFill>
                  <a:latin typeface="Maven Pro"/>
                  <a:ea typeface="Maven Pro"/>
                  <a:cs typeface="Maven Pro"/>
                  <a:sym typeface="Maven Pro"/>
                </a:rPr>
                <a:t>Include a technical analysis of </a:t>
              </a:r>
              <a:r>
                <a:rPr lang="es-ES" sz="1100" b="1">
                  <a:solidFill>
                    <a:schemeClr val="dk1"/>
                  </a:solidFill>
                  <a:latin typeface="Maven Pro"/>
                  <a:ea typeface="Maven Pro"/>
                  <a:cs typeface="Maven Pro"/>
                  <a:sym typeface="Maven Pro"/>
                </a:rPr>
                <a:t>domain-specific standards</a:t>
              </a:r>
              <a:endParaRPr sz="1100" b="1">
                <a:solidFill>
                  <a:schemeClr val="dk1"/>
                </a:solidFill>
                <a:latin typeface="Maven Pro"/>
                <a:ea typeface="Maven Pro"/>
                <a:cs typeface="Maven Pro"/>
                <a:sym typeface="Maven Pro"/>
              </a:endParaRPr>
            </a:p>
            <a:p>
              <a:pPr marL="0" lvl="0" indent="0" algn="l" rtl="0">
                <a:lnSpc>
                  <a:spcPct val="115000"/>
                </a:lnSpc>
                <a:spcBef>
                  <a:spcPts val="0"/>
                </a:spcBef>
                <a:spcAft>
                  <a:spcPts val="0"/>
                </a:spcAft>
                <a:buNone/>
              </a:pPr>
              <a:endParaRPr sz="1100" b="1">
                <a:latin typeface="Maven Pro"/>
                <a:ea typeface="Maven Pro"/>
                <a:cs typeface="Maven Pro"/>
                <a:sym typeface="Maven Pro"/>
              </a:endParaRPr>
            </a:p>
          </p:txBody>
        </p:sp>
      </p:grpSp>
      <p:grpSp>
        <p:nvGrpSpPr>
          <p:cNvPr id="501" name="Google Shape;501;g419720a5b8_0_1474"/>
          <p:cNvGrpSpPr/>
          <p:nvPr/>
        </p:nvGrpSpPr>
        <p:grpSpPr>
          <a:xfrm>
            <a:off x="3516750" y="1189775"/>
            <a:ext cx="2064000" cy="3217850"/>
            <a:chOff x="3516750" y="1189775"/>
            <a:chExt cx="2064000" cy="3217850"/>
          </a:xfrm>
        </p:grpSpPr>
        <p:sp>
          <p:nvSpPr>
            <p:cNvPr id="502" name="Google Shape;502;g419720a5b8_0_1474"/>
            <p:cNvSpPr/>
            <p:nvPr/>
          </p:nvSpPr>
          <p:spPr>
            <a:xfrm>
              <a:off x="3516750" y="1189775"/>
              <a:ext cx="2064000" cy="669000"/>
            </a:xfrm>
            <a:prstGeom prst="chevron">
              <a:avLst>
                <a:gd name="adj" fmla="val 50000"/>
              </a:avLst>
            </a:prstGeom>
            <a:solidFill>
              <a:srgbClr val="0B77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a:solidFill>
                    <a:srgbClr val="FFFFFF"/>
                  </a:solidFill>
                  <a:latin typeface="Maven Pro"/>
                  <a:ea typeface="Maven Pro"/>
                  <a:cs typeface="Maven Pro"/>
                  <a:sym typeface="Maven Pro"/>
                </a:rPr>
                <a:t>8. Incentivize</a:t>
              </a:r>
              <a:endParaRPr>
                <a:solidFill>
                  <a:srgbClr val="FFFFFF"/>
                </a:solidFill>
                <a:latin typeface="Maven Pro"/>
                <a:ea typeface="Maven Pro"/>
                <a:cs typeface="Maven Pro"/>
                <a:sym typeface="Maven Pro"/>
              </a:endParaRPr>
            </a:p>
          </p:txBody>
        </p:sp>
        <p:sp>
          <p:nvSpPr>
            <p:cNvPr id="503" name="Google Shape;503;g419720a5b8_0_1474"/>
            <p:cNvSpPr txBox="1"/>
            <p:nvPr/>
          </p:nvSpPr>
          <p:spPr>
            <a:xfrm>
              <a:off x="37394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s-ES" sz="1100">
                  <a:solidFill>
                    <a:schemeClr val="dk1"/>
                  </a:solidFill>
                  <a:latin typeface="Maven Pro"/>
                  <a:ea typeface="Maven Pro"/>
                  <a:cs typeface="Maven Pro"/>
                  <a:sym typeface="Maven Pro"/>
                </a:rPr>
                <a:t>Devise </a:t>
              </a:r>
              <a:r>
                <a:rPr lang="es-ES" sz="1100" b="1">
                  <a:solidFill>
                    <a:schemeClr val="dk1"/>
                  </a:solidFill>
                  <a:latin typeface="Maven Pro"/>
                  <a:ea typeface="Maven Pro"/>
                  <a:cs typeface="Maven Pro"/>
                  <a:sym typeface="Maven Pro"/>
                </a:rPr>
                <a:t>credit </a:t>
              </a:r>
              <a:r>
                <a:rPr lang="es-ES" sz="1100">
                  <a:solidFill>
                    <a:schemeClr val="dk1"/>
                  </a:solidFill>
                  <a:latin typeface="Maven Pro"/>
                  <a:ea typeface="Maven Pro"/>
                  <a:cs typeface="Maven Pro"/>
                  <a:sym typeface="Maven Pro"/>
                </a:rPr>
                <a:t>and </a:t>
              </a:r>
              <a:r>
                <a:rPr lang="es-ES" sz="1100" b="1">
                  <a:solidFill>
                    <a:schemeClr val="dk1"/>
                  </a:solidFill>
                  <a:latin typeface="Maven Pro"/>
                  <a:ea typeface="Maven Pro"/>
                  <a:cs typeface="Maven Pro"/>
                  <a:sym typeface="Maven Pro"/>
                </a:rPr>
                <a:t>reward </a:t>
              </a:r>
              <a:r>
                <a:rPr lang="es-ES" sz="1100">
                  <a:solidFill>
                    <a:schemeClr val="dk1"/>
                  </a:solidFill>
                  <a:latin typeface="Maven Pro"/>
                  <a:ea typeface="Maven Pro"/>
                  <a:cs typeface="Maven Pro"/>
                  <a:sym typeface="Maven Pro"/>
                </a:rPr>
                <a:t>mechanisms to encourage </a:t>
              </a:r>
              <a:r>
                <a:rPr lang="es-ES" sz="1100" b="1">
                  <a:solidFill>
                    <a:schemeClr val="dk1"/>
                  </a:solidFill>
                  <a:latin typeface="Maven Pro"/>
                  <a:ea typeface="Maven Pro"/>
                  <a:cs typeface="Maven Pro"/>
                  <a:sym typeface="Maven Pro"/>
                </a:rPr>
                <a:t>researchers </a:t>
              </a:r>
              <a:r>
                <a:rPr lang="es-ES" sz="1100">
                  <a:solidFill>
                    <a:schemeClr val="dk1"/>
                  </a:solidFill>
                  <a:latin typeface="Maven Pro"/>
                  <a:ea typeface="Maven Pro"/>
                  <a:cs typeface="Maven Pro"/>
                  <a:sym typeface="Maven Pro"/>
                </a:rPr>
                <a:t>to apply the FAIR data policy</a:t>
              </a:r>
              <a:endParaRPr sz="1100">
                <a:solidFill>
                  <a:schemeClr val="dk1"/>
                </a:solidFill>
                <a:latin typeface="Maven Pro"/>
                <a:ea typeface="Maven Pro"/>
                <a:cs typeface="Maven Pro"/>
                <a:sym typeface="Maven Pro"/>
              </a:endParaRPr>
            </a:p>
            <a:p>
              <a:pPr marL="0" lvl="0" indent="0" algn="l" rtl="0">
                <a:lnSpc>
                  <a:spcPct val="115000"/>
                </a:lnSpc>
                <a:spcBef>
                  <a:spcPts val="0"/>
                </a:spcBef>
                <a:spcAft>
                  <a:spcPts val="0"/>
                </a:spcAft>
                <a:buNone/>
              </a:pPr>
              <a:endParaRPr sz="1100" b="1">
                <a:latin typeface="Maven Pro"/>
                <a:ea typeface="Maven Pro"/>
                <a:cs typeface="Maven Pro"/>
                <a:sym typeface="Maven Pro"/>
              </a:endParaRPr>
            </a:p>
          </p:txBody>
        </p:sp>
      </p:grpSp>
      <p:grpSp>
        <p:nvGrpSpPr>
          <p:cNvPr id="504" name="Google Shape;504;g419720a5b8_0_1474"/>
          <p:cNvGrpSpPr/>
          <p:nvPr/>
        </p:nvGrpSpPr>
        <p:grpSpPr>
          <a:xfrm>
            <a:off x="6874025" y="1189775"/>
            <a:ext cx="2064000" cy="3217850"/>
            <a:chOff x="6874025" y="1189775"/>
            <a:chExt cx="2064000" cy="3217850"/>
          </a:xfrm>
        </p:grpSpPr>
        <p:sp>
          <p:nvSpPr>
            <p:cNvPr id="505" name="Google Shape;505;g419720a5b8_0_1474"/>
            <p:cNvSpPr/>
            <p:nvPr/>
          </p:nvSpPr>
          <p:spPr>
            <a:xfrm>
              <a:off x="6874025" y="1189775"/>
              <a:ext cx="2064000" cy="669000"/>
            </a:xfrm>
            <a:prstGeom prst="chevron">
              <a:avLst>
                <a:gd name="adj" fmla="val 50000"/>
              </a:avLst>
            </a:prstGeom>
            <a:solidFill>
              <a:srgbClr val="0E945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a:solidFill>
                    <a:srgbClr val="FFFFFF"/>
                  </a:solidFill>
                  <a:latin typeface="Maven Pro"/>
                  <a:ea typeface="Maven Pro"/>
                  <a:cs typeface="Maven Pro"/>
                  <a:sym typeface="Maven Pro"/>
                </a:rPr>
                <a:t>10. Assess</a:t>
              </a:r>
              <a:endParaRPr>
                <a:solidFill>
                  <a:srgbClr val="FFFFFF"/>
                </a:solidFill>
                <a:latin typeface="Maven Pro"/>
                <a:ea typeface="Maven Pro"/>
                <a:cs typeface="Maven Pro"/>
                <a:sym typeface="Maven Pro"/>
              </a:endParaRPr>
            </a:p>
          </p:txBody>
        </p:sp>
        <p:sp>
          <p:nvSpPr>
            <p:cNvPr id="506" name="Google Shape;506;g419720a5b8_0_1474"/>
            <p:cNvSpPr txBox="1"/>
            <p:nvPr/>
          </p:nvSpPr>
          <p:spPr>
            <a:xfrm>
              <a:off x="71838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ES" sz="1100">
                  <a:latin typeface="Maven Pro"/>
                  <a:ea typeface="Maven Pro"/>
                  <a:cs typeface="Maven Pro"/>
                  <a:sym typeface="Maven Pro"/>
                </a:rPr>
                <a:t>Provide mechanisms for </a:t>
              </a:r>
              <a:r>
                <a:rPr lang="es-ES" sz="1100" b="1">
                  <a:latin typeface="Maven Pro"/>
                  <a:ea typeface="Maven Pro"/>
                  <a:cs typeface="Maven Pro"/>
                  <a:sym typeface="Maven Pro"/>
                </a:rPr>
                <a:t>FAIR data assessment </a:t>
              </a:r>
              <a:r>
                <a:rPr lang="es-ES" sz="1100">
                  <a:latin typeface="Maven Pro"/>
                  <a:ea typeface="Maven Pro"/>
                  <a:cs typeface="Maven Pro"/>
                  <a:sym typeface="Maven Pro"/>
                </a:rPr>
                <a:t>within the institution.</a:t>
              </a:r>
              <a:endParaRPr sz="1100">
                <a:latin typeface="Maven Pro"/>
                <a:ea typeface="Maven Pro"/>
                <a:cs typeface="Maven Pro"/>
                <a:sym typeface="Maven Pro"/>
              </a:endParaRPr>
            </a:p>
            <a:p>
              <a:pPr marL="0" lvl="0" indent="0" algn="l" rtl="0">
                <a:lnSpc>
                  <a:spcPct val="115000"/>
                </a:lnSpc>
                <a:spcBef>
                  <a:spcPts val="0"/>
                </a:spcBef>
                <a:spcAft>
                  <a:spcPts val="0"/>
                </a:spcAft>
                <a:buNone/>
              </a:pPr>
              <a:r>
                <a:rPr lang="es-ES" sz="1100" b="1">
                  <a:latin typeface="Maven Pro"/>
                  <a:ea typeface="Maven Pro"/>
                  <a:cs typeface="Maven Pro"/>
                  <a:sym typeface="Maven Pro"/>
                </a:rPr>
                <a:t>Re-align and consolidate </a:t>
              </a:r>
              <a:r>
                <a:rPr lang="es-ES" sz="1100">
                  <a:latin typeface="Maven Pro"/>
                  <a:ea typeface="Maven Pro"/>
                  <a:cs typeface="Maven Pro"/>
                  <a:sym typeface="Maven Pro"/>
                </a:rPr>
                <a:t>with funders.</a:t>
              </a:r>
              <a:endParaRPr sz="1100">
                <a:latin typeface="Maven Pro"/>
                <a:ea typeface="Maven Pro"/>
                <a:cs typeface="Maven Pro"/>
                <a:sym typeface="Maven Pro"/>
              </a:endParaRPr>
            </a:p>
          </p:txBody>
        </p:sp>
      </p:grpSp>
      <p:grpSp>
        <p:nvGrpSpPr>
          <p:cNvPr id="507" name="Google Shape;507;g419720a5b8_0_1474"/>
          <p:cNvGrpSpPr/>
          <p:nvPr/>
        </p:nvGrpSpPr>
        <p:grpSpPr>
          <a:xfrm>
            <a:off x="5195350" y="1189775"/>
            <a:ext cx="2064000" cy="3217850"/>
            <a:chOff x="5195350" y="1189775"/>
            <a:chExt cx="2064000" cy="3217850"/>
          </a:xfrm>
        </p:grpSpPr>
        <p:sp>
          <p:nvSpPr>
            <p:cNvPr id="508" name="Google Shape;508;g419720a5b8_0_1474"/>
            <p:cNvSpPr/>
            <p:nvPr/>
          </p:nvSpPr>
          <p:spPr>
            <a:xfrm>
              <a:off x="5195350" y="1189775"/>
              <a:ext cx="2064000" cy="669000"/>
            </a:xfrm>
            <a:prstGeom prst="chevron">
              <a:avLst>
                <a:gd name="adj" fmla="val 50000"/>
              </a:avLst>
            </a:prstGeom>
            <a:solidFill>
              <a:srgbClr val="0C81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a:solidFill>
                    <a:srgbClr val="FFFFFF"/>
                  </a:solidFill>
                  <a:latin typeface="Maven Pro"/>
                  <a:ea typeface="Maven Pro"/>
                  <a:cs typeface="Maven Pro"/>
                  <a:sym typeface="Maven Pro"/>
                </a:rPr>
                <a:t>9. Implement</a:t>
              </a:r>
              <a:endParaRPr>
                <a:solidFill>
                  <a:srgbClr val="FFFFFF"/>
                </a:solidFill>
                <a:latin typeface="Maven Pro"/>
                <a:ea typeface="Maven Pro"/>
                <a:cs typeface="Maven Pro"/>
                <a:sym typeface="Maven Pro"/>
              </a:endParaRPr>
            </a:p>
          </p:txBody>
        </p:sp>
        <p:sp>
          <p:nvSpPr>
            <p:cNvPr id="509" name="Google Shape;509;g419720a5b8_0_1474"/>
            <p:cNvSpPr txBox="1"/>
            <p:nvPr/>
          </p:nvSpPr>
          <p:spPr>
            <a:xfrm>
              <a:off x="54616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s-ES" sz="1100" b="1">
                  <a:solidFill>
                    <a:schemeClr val="dk1"/>
                  </a:solidFill>
                  <a:latin typeface="Maven Pro"/>
                  <a:ea typeface="Maven Pro"/>
                  <a:cs typeface="Maven Pro"/>
                  <a:sym typeface="Maven Pro"/>
                </a:rPr>
                <a:t>1. Write</a:t>
              </a:r>
              <a:r>
                <a:rPr lang="es-ES" sz="1100">
                  <a:solidFill>
                    <a:schemeClr val="dk1"/>
                  </a:solidFill>
                  <a:latin typeface="Maven Pro"/>
                  <a:ea typeface="Maven Pro"/>
                  <a:cs typeface="Maven Pro"/>
                  <a:sym typeface="Maven Pro"/>
                </a:rPr>
                <a:t> the policy</a:t>
              </a:r>
              <a:endParaRPr sz="1100">
                <a:solidFill>
                  <a:schemeClr val="dk1"/>
                </a:solidFill>
                <a:latin typeface="Maven Pro"/>
                <a:ea typeface="Maven Pro"/>
                <a:cs typeface="Maven Pro"/>
                <a:sym typeface="Maven Pro"/>
              </a:endParaRPr>
            </a:p>
            <a:p>
              <a:pPr marL="0" lvl="0" indent="0" algn="l" rtl="0">
                <a:lnSpc>
                  <a:spcPct val="115000"/>
                </a:lnSpc>
                <a:spcBef>
                  <a:spcPts val="0"/>
                </a:spcBef>
                <a:spcAft>
                  <a:spcPts val="0"/>
                </a:spcAft>
                <a:buClr>
                  <a:schemeClr val="dk1"/>
                </a:buClr>
                <a:buSzPts val="1100"/>
                <a:buFont typeface="Arial"/>
                <a:buNone/>
              </a:pPr>
              <a:r>
                <a:rPr lang="es-ES" sz="1100" b="1">
                  <a:solidFill>
                    <a:schemeClr val="dk1"/>
                  </a:solidFill>
                  <a:latin typeface="Maven Pro"/>
                  <a:ea typeface="Maven Pro"/>
                  <a:cs typeface="Maven Pro"/>
                  <a:sym typeface="Maven Pro"/>
                </a:rPr>
                <a:t>2. Submit </a:t>
              </a:r>
              <a:r>
                <a:rPr lang="es-ES" sz="1100">
                  <a:solidFill>
                    <a:schemeClr val="dk1"/>
                  </a:solidFill>
                  <a:latin typeface="Maven Pro"/>
                  <a:ea typeface="Maven Pro"/>
                  <a:cs typeface="Maven Pro"/>
                  <a:sym typeface="Maven Pro"/>
                </a:rPr>
                <a:t>for approval</a:t>
              </a:r>
              <a:endParaRPr sz="1100">
                <a:solidFill>
                  <a:schemeClr val="dk1"/>
                </a:solidFill>
                <a:latin typeface="Maven Pro"/>
                <a:ea typeface="Maven Pro"/>
                <a:cs typeface="Maven Pro"/>
                <a:sym typeface="Maven Pro"/>
              </a:endParaRPr>
            </a:p>
            <a:p>
              <a:pPr marL="0" lvl="0" indent="0" algn="l" rtl="0">
                <a:lnSpc>
                  <a:spcPct val="115000"/>
                </a:lnSpc>
                <a:spcBef>
                  <a:spcPts val="0"/>
                </a:spcBef>
                <a:spcAft>
                  <a:spcPts val="0"/>
                </a:spcAft>
                <a:buClr>
                  <a:schemeClr val="dk1"/>
                </a:buClr>
                <a:buSzPts val="1100"/>
                <a:buFont typeface="Arial"/>
                <a:buNone/>
              </a:pPr>
              <a:r>
                <a:rPr lang="es-ES" sz="1100" b="1">
                  <a:solidFill>
                    <a:schemeClr val="dk1"/>
                  </a:solidFill>
                  <a:latin typeface="Maven Pro"/>
                  <a:ea typeface="Maven Pro"/>
                  <a:cs typeface="Maven Pro"/>
                  <a:sym typeface="Maven Pro"/>
                </a:rPr>
                <a:t>3. Disseminate</a:t>
              </a:r>
              <a:endParaRPr sz="1100">
                <a:latin typeface="Maven Pro"/>
                <a:ea typeface="Maven Pro"/>
                <a:cs typeface="Maven Pro"/>
                <a:sym typeface="Maven Pro"/>
              </a:endParaRPr>
            </a:p>
          </p:txBody>
        </p:sp>
      </p:gr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95"/>
                                        </p:tgtEl>
                                        <p:attrNameLst>
                                          <p:attrName>style.visibility</p:attrName>
                                        </p:attrNameLst>
                                      </p:cBhvr>
                                      <p:to>
                                        <p:strVal val="visible"/>
                                      </p:to>
                                    </p:set>
                                    <p:anim calcmode="lin" valueType="num">
                                      <p:cBhvr additive="base">
                                        <p:cTn id="7" dur="1000"/>
                                        <p:tgtEl>
                                          <p:spTgt spid="495"/>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98"/>
                                        </p:tgtEl>
                                        <p:attrNameLst>
                                          <p:attrName>style.visibility</p:attrName>
                                        </p:attrNameLst>
                                      </p:cBhvr>
                                      <p:to>
                                        <p:strVal val="visible"/>
                                      </p:to>
                                    </p:set>
                                    <p:anim calcmode="lin" valueType="num">
                                      <p:cBhvr additive="base">
                                        <p:cTn id="12" dur="1000"/>
                                        <p:tgtEl>
                                          <p:spTgt spid="498"/>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501"/>
                                        </p:tgtEl>
                                        <p:attrNameLst>
                                          <p:attrName>style.visibility</p:attrName>
                                        </p:attrNameLst>
                                      </p:cBhvr>
                                      <p:to>
                                        <p:strVal val="visible"/>
                                      </p:to>
                                    </p:set>
                                    <p:anim calcmode="lin" valueType="num">
                                      <p:cBhvr additive="base">
                                        <p:cTn id="17" dur="1000"/>
                                        <p:tgtEl>
                                          <p:spTgt spid="501"/>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507"/>
                                        </p:tgtEl>
                                        <p:attrNameLst>
                                          <p:attrName>style.visibility</p:attrName>
                                        </p:attrNameLst>
                                      </p:cBhvr>
                                      <p:to>
                                        <p:strVal val="visible"/>
                                      </p:to>
                                    </p:set>
                                    <p:anim calcmode="lin" valueType="num">
                                      <p:cBhvr additive="base">
                                        <p:cTn id="22" dur="1000"/>
                                        <p:tgtEl>
                                          <p:spTgt spid="507"/>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504"/>
                                        </p:tgtEl>
                                        <p:attrNameLst>
                                          <p:attrName>style.visibility</p:attrName>
                                        </p:attrNameLst>
                                      </p:cBhvr>
                                      <p:to>
                                        <p:strVal val="visible"/>
                                      </p:to>
                                    </p:set>
                                    <p:anim calcmode="lin" valueType="num">
                                      <p:cBhvr additive="base">
                                        <p:cTn id="27" dur="1000"/>
                                        <p:tgtEl>
                                          <p:spTgt spid="50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g41ad79cfcb_0_0"/>
          <p:cNvSpPr txBox="1">
            <a:spLocks noGrp="1"/>
          </p:cNvSpPr>
          <p:nvPr>
            <p:ph type="title"/>
          </p:nvPr>
        </p:nvSpPr>
        <p:spPr>
          <a:xfrm>
            <a:off x="311700" y="2821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ES">
                <a:latin typeface="Maven Pro Medium"/>
                <a:ea typeface="Maven Pro Medium"/>
                <a:cs typeface="Maven Pro Medium"/>
                <a:sym typeface="Maven Pro Medium"/>
              </a:rPr>
              <a:t>Key messages to take-away</a:t>
            </a:r>
            <a:endParaRPr>
              <a:latin typeface="Maven Pro Medium"/>
              <a:ea typeface="Maven Pro Medium"/>
              <a:cs typeface="Maven Pro Medium"/>
              <a:sym typeface="Maven Pro Medium"/>
            </a:endParaRPr>
          </a:p>
        </p:txBody>
      </p:sp>
      <p:sp>
        <p:nvSpPr>
          <p:cNvPr id="515" name="Google Shape;515;g41ad79cfcb_0_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s-ES"/>
              <a:t>27</a:t>
            </a:fld>
            <a:endParaRPr/>
          </a:p>
        </p:txBody>
      </p:sp>
      <p:pic>
        <p:nvPicPr>
          <p:cNvPr id="516" name="Google Shape;516;g41ad79cfcb_0_0"/>
          <p:cNvPicPr preferRelativeResize="0"/>
          <p:nvPr/>
        </p:nvPicPr>
        <p:blipFill rotWithShape="1">
          <a:blip r:embed="rId3">
            <a:alphaModFix/>
          </a:blip>
          <a:srcRect/>
          <a:stretch/>
        </p:blipFill>
        <p:spPr>
          <a:xfrm>
            <a:off x="6648996" y="128902"/>
            <a:ext cx="2371151" cy="888824"/>
          </a:xfrm>
          <a:prstGeom prst="rect">
            <a:avLst/>
          </a:prstGeom>
          <a:noFill/>
          <a:ln>
            <a:noFill/>
          </a:ln>
        </p:spPr>
      </p:pic>
      <p:sp>
        <p:nvSpPr>
          <p:cNvPr id="517" name="Google Shape;517;g41ad79cfcb_0_0"/>
          <p:cNvSpPr txBox="1">
            <a:spLocks noGrp="1"/>
          </p:cNvSpPr>
          <p:nvPr>
            <p:ph type="body" idx="1"/>
          </p:nvPr>
        </p:nvSpPr>
        <p:spPr>
          <a:xfrm>
            <a:off x="311700" y="927275"/>
            <a:ext cx="8329800" cy="3416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s-ES" sz="4800" b="1">
                <a:solidFill>
                  <a:schemeClr val="accent1"/>
                </a:solidFill>
                <a:latin typeface="Maven Pro"/>
                <a:ea typeface="Maven Pro"/>
                <a:cs typeface="Maven Pro"/>
                <a:sym typeface="Maven Pro"/>
              </a:rPr>
              <a:t>No FAIR ⇒ no EU funding</a:t>
            </a:r>
            <a:endParaRPr sz="4800" b="1">
              <a:solidFill>
                <a:schemeClr val="accent1"/>
              </a:solidFill>
              <a:latin typeface="Maven Pro"/>
              <a:ea typeface="Maven Pro"/>
              <a:cs typeface="Maven Pro"/>
              <a:sym typeface="Maven Pro"/>
            </a:endParaRPr>
          </a:p>
          <a:p>
            <a:pPr marL="0" lvl="0" indent="0" algn="ctr" rtl="0">
              <a:lnSpc>
                <a:spcPct val="115000"/>
              </a:lnSpc>
              <a:spcBef>
                <a:spcPts val="0"/>
              </a:spcBef>
              <a:spcAft>
                <a:spcPts val="0"/>
              </a:spcAft>
              <a:buNone/>
            </a:pPr>
            <a:r>
              <a:rPr lang="es-ES" sz="4800" b="1">
                <a:solidFill>
                  <a:schemeClr val="accent1"/>
                </a:solidFill>
                <a:latin typeface="Maven Pro"/>
                <a:ea typeface="Maven Pro"/>
                <a:cs typeface="Maven Pro"/>
                <a:sym typeface="Maven Pro"/>
              </a:rPr>
              <a:t>FAIR is NOT Open</a:t>
            </a:r>
            <a:endParaRPr sz="4800" b="1">
              <a:solidFill>
                <a:schemeClr val="accent1"/>
              </a:solidFill>
              <a:latin typeface="Maven Pro"/>
              <a:ea typeface="Maven Pro"/>
              <a:cs typeface="Maven Pro"/>
              <a:sym typeface="Maven Pro"/>
            </a:endParaRPr>
          </a:p>
          <a:p>
            <a:pPr marL="0" lvl="0" indent="0" algn="ctr" rtl="0">
              <a:lnSpc>
                <a:spcPct val="115000"/>
              </a:lnSpc>
              <a:spcBef>
                <a:spcPts val="0"/>
              </a:spcBef>
              <a:spcAft>
                <a:spcPts val="0"/>
              </a:spcAft>
              <a:buNone/>
            </a:pPr>
            <a:r>
              <a:rPr lang="es-ES" sz="4800" b="1">
                <a:solidFill>
                  <a:schemeClr val="accent1"/>
                </a:solidFill>
                <a:latin typeface="Maven Pro"/>
                <a:ea typeface="Maven Pro"/>
                <a:cs typeface="Maven Pro"/>
                <a:sym typeface="Maven Pro"/>
              </a:rPr>
              <a:t>Institutional support</a:t>
            </a:r>
            <a:endParaRPr sz="4800" b="1">
              <a:solidFill>
                <a:schemeClr val="accent1"/>
              </a:solidFill>
              <a:latin typeface="Maven Pro"/>
              <a:ea typeface="Maven Pro"/>
              <a:cs typeface="Maven Pro"/>
              <a:sym typeface="Maven Pro"/>
            </a:endParaRPr>
          </a:p>
          <a:p>
            <a:pPr marL="0" lvl="0" indent="0" algn="ctr" rtl="0">
              <a:lnSpc>
                <a:spcPct val="115000"/>
              </a:lnSpc>
              <a:spcBef>
                <a:spcPts val="0"/>
              </a:spcBef>
              <a:spcAft>
                <a:spcPts val="0"/>
              </a:spcAft>
              <a:buClr>
                <a:schemeClr val="dk1"/>
              </a:buClr>
              <a:buSzPts val="1100"/>
              <a:buFont typeface="Arial"/>
              <a:buNone/>
            </a:pPr>
            <a:endParaRPr sz="1200">
              <a:solidFill>
                <a:schemeClr val="dk1"/>
              </a:solidFill>
              <a:latin typeface="Maven Pro"/>
              <a:ea typeface="Maven Pro"/>
              <a:cs typeface="Maven Pro"/>
              <a:sym typeface="Maven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7">
                                            <p:txEl>
                                              <p:pRg st="0" end="0"/>
                                            </p:txEl>
                                          </p:spTgt>
                                        </p:tgtEl>
                                        <p:attrNameLst>
                                          <p:attrName>style.visibility</p:attrName>
                                        </p:attrNameLst>
                                      </p:cBhvr>
                                      <p:to>
                                        <p:strVal val="visible"/>
                                      </p:to>
                                    </p:set>
                                    <p:anim calcmode="lin" valueType="num">
                                      <p:cBhvr additive="base">
                                        <p:cTn id="7" dur="1000"/>
                                        <p:tgtEl>
                                          <p:spTgt spid="5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17">
                                            <p:txEl>
                                              <p:pRg st="1" end="1"/>
                                            </p:txEl>
                                          </p:spTgt>
                                        </p:tgtEl>
                                        <p:attrNameLst>
                                          <p:attrName>style.visibility</p:attrName>
                                        </p:attrNameLst>
                                      </p:cBhvr>
                                      <p:to>
                                        <p:strVal val="visible"/>
                                      </p:to>
                                    </p:set>
                                    <p:anim calcmode="lin" valueType="num">
                                      <p:cBhvr additive="base">
                                        <p:cTn id="12" dur="1000"/>
                                        <p:tgtEl>
                                          <p:spTgt spid="5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17">
                                            <p:txEl>
                                              <p:pRg st="2" end="2"/>
                                            </p:txEl>
                                          </p:spTgt>
                                        </p:tgtEl>
                                        <p:attrNameLst>
                                          <p:attrName>style.visibility</p:attrName>
                                        </p:attrNameLst>
                                      </p:cBhvr>
                                      <p:to>
                                        <p:strVal val="visible"/>
                                      </p:to>
                                    </p:set>
                                    <p:anim calcmode="lin" valueType="num">
                                      <p:cBhvr additive="base">
                                        <p:cTn id="17" dur="1000"/>
                                        <p:tgtEl>
                                          <p:spTgt spid="51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17">
                                            <p:txEl>
                                              <p:pRg st="3" end="3"/>
                                            </p:txEl>
                                          </p:spTgt>
                                        </p:tgtEl>
                                        <p:attrNameLst>
                                          <p:attrName>style.visibility</p:attrName>
                                        </p:attrNameLst>
                                      </p:cBhvr>
                                      <p:to>
                                        <p:strVal val="visible"/>
                                      </p:to>
                                    </p:set>
                                    <p:anim calcmode="lin" valueType="num">
                                      <p:cBhvr additive="base">
                                        <p:cTn id="22" dur="1000"/>
                                        <p:tgtEl>
                                          <p:spTgt spid="51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pic>
        <p:nvPicPr>
          <p:cNvPr id="522" name="Google Shape;522;p9"/>
          <p:cNvPicPr preferRelativeResize="0"/>
          <p:nvPr/>
        </p:nvPicPr>
        <p:blipFill rotWithShape="1">
          <a:blip r:embed="rId3">
            <a:alphaModFix/>
          </a:blip>
          <a:srcRect/>
          <a:stretch/>
        </p:blipFill>
        <p:spPr>
          <a:xfrm>
            <a:off x="2881812" y="7"/>
            <a:ext cx="3380425" cy="1267150"/>
          </a:xfrm>
          <a:prstGeom prst="rect">
            <a:avLst/>
          </a:prstGeom>
          <a:noFill/>
          <a:ln>
            <a:noFill/>
          </a:ln>
        </p:spPr>
      </p:pic>
      <p:sp>
        <p:nvSpPr>
          <p:cNvPr id="523" name="Google Shape;523;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s-ES"/>
              <a:t>28</a:t>
            </a:fld>
            <a:endParaRPr/>
          </a:p>
        </p:txBody>
      </p:sp>
      <p:pic>
        <p:nvPicPr>
          <p:cNvPr id="524" name="Google Shape;524;p9"/>
          <p:cNvPicPr preferRelativeResize="0"/>
          <p:nvPr/>
        </p:nvPicPr>
        <p:blipFill rotWithShape="1">
          <a:blip r:embed="rId4">
            <a:alphaModFix/>
          </a:blip>
          <a:srcRect b="1545"/>
          <a:stretch/>
        </p:blipFill>
        <p:spPr>
          <a:xfrm>
            <a:off x="-25575" y="1191625"/>
            <a:ext cx="9195150" cy="3017525"/>
          </a:xfrm>
          <a:prstGeom prst="rect">
            <a:avLst/>
          </a:prstGeom>
          <a:noFill/>
          <a:ln>
            <a:noFill/>
          </a:ln>
        </p:spPr>
      </p:pic>
      <p:sp>
        <p:nvSpPr>
          <p:cNvPr id="525" name="Google Shape;525;p9"/>
          <p:cNvSpPr txBox="1">
            <a:spLocks noGrp="1"/>
          </p:cNvSpPr>
          <p:nvPr>
            <p:ph type="title"/>
          </p:nvPr>
        </p:nvSpPr>
        <p:spPr>
          <a:xfrm rot="-603545">
            <a:off x="-53703" y="1385855"/>
            <a:ext cx="2958266" cy="682177"/>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s-ES" sz="3200">
                <a:solidFill>
                  <a:srgbClr val="FFFFFF"/>
                </a:solidFill>
                <a:latin typeface="Permanent Marker"/>
                <a:ea typeface="Permanent Marker"/>
                <a:cs typeface="Permanent Marker"/>
                <a:sym typeface="Permanent Marker"/>
              </a:rPr>
              <a:t>THANK YOU!</a:t>
            </a:r>
            <a:endParaRPr sz="3200">
              <a:solidFill>
                <a:srgbClr val="FFFFFF"/>
              </a:solidFill>
              <a:latin typeface="Permanent Marker"/>
              <a:ea typeface="Permanent Marker"/>
              <a:cs typeface="Permanent Marker"/>
              <a:sym typeface="Permanent Marker"/>
            </a:endParaRPr>
          </a:p>
        </p:txBody>
      </p:sp>
      <p:grpSp>
        <p:nvGrpSpPr>
          <p:cNvPr id="526" name="Google Shape;526;p9"/>
          <p:cNvGrpSpPr/>
          <p:nvPr/>
        </p:nvGrpSpPr>
        <p:grpSpPr>
          <a:xfrm>
            <a:off x="42748" y="777875"/>
            <a:ext cx="2272777" cy="313200"/>
            <a:chOff x="80423" y="86050"/>
            <a:chExt cx="2272777" cy="313200"/>
          </a:xfrm>
        </p:grpSpPr>
        <p:pic>
          <p:nvPicPr>
            <p:cNvPr id="527" name="Google Shape;527;p9"/>
            <p:cNvPicPr preferRelativeResize="0"/>
            <p:nvPr/>
          </p:nvPicPr>
          <p:blipFill rotWithShape="1">
            <a:blip r:embed="rId5">
              <a:alphaModFix/>
            </a:blip>
            <a:srcRect/>
            <a:stretch/>
          </p:blipFill>
          <p:spPr>
            <a:xfrm>
              <a:off x="80423" y="86063"/>
              <a:ext cx="313174" cy="313174"/>
            </a:xfrm>
            <a:prstGeom prst="rect">
              <a:avLst/>
            </a:prstGeom>
            <a:noFill/>
            <a:ln>
              <a:noFill/>
            </a:ln>
          </p:spPr>
        </p:pic>
        <p:sp>
          <p:nvSpPr>
            <p:cNvPr id="528" name="Google Shape;528;p9"/>
            <p:cNvSpPr txBox="1"/>
            <p:nvPr/>
          </p:nvSpPr>
          <p:spPr>
            <a:xfrm>
              <a:off x="393600" y="86050"/>
              <a:ext cx="1959600" cy="313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200">
                  <a:solidFill>
                    <a:srgbClr val="999999"/>
                  </a:solidFill>
                  <a:uFill>
                    <a:noFill/>
                  </a:uFill>
                  <a:latin typeface="Maven Pro"/>
                  <a:ea typeface="Maven Pro"/>
                  <a:cs typeface="Maven Pro"/>
                  <a:sym typeface="Maven Pro"/>
                  <a:hlinkClick r:id="rId6"/>
                </a:rPr>
                <a:t>@</a:t>
              </a:r>
              <a:r>
                <a:rPr lang="es-ES" sz="1200">
                  <a:solidFill>
                    <a:srgbClr val="999999"/>
                  </a:solidFill>
                  <a:latin typeface="Maven Pro"/>
                  <a:ea typeface="Maven Pro"/>
                  <a:cs typeface="Maven Pro"/>
                  <a:sym typeface="Maven Pro"/>
                </a:rPr>
                <a:t>fair4health</a:t>
              </a:r>
              <a:endParaRPr sz="1200" i="0" strike="noStrike" cap="none">
                <a:solidFill>
                  <a:srgbClr val="999999"/>
                </a:solidFill>
                <a:latin typeface="Maven Pro"/>
                <a:ea typeface="Maven Pro"/>
                <a:cs typeface="Maven Pro"/>
                <a:sym typeface="Maven Pro"/>
              </a:endParaRPr>
            </a:p>
          </p:txBody>
        </p:sp>
      </p:grpSp>
      <p:grpSp>
        <p:nvGrpSpPr>
          <p:cNvPr id="529" name="Google Shape;529;p9"/>
          <p:cNvGrpSpPr/>
          <p:nvPr/>
        </p:nvGrpSpPr>
        <p:grpSpPr>
          <a:xfrm>
            <a:off x="42738" y="427113"/>
            <a:ext cx="2272775" cy="313200"/>
            <a:chOff x="80425" y="451338"/>
            <a:chExt cx="2272775" cy="313200"/>
          </a:xfrm>
        </p:grpSpPr>
        <p:sp>
          <p:nvSpPr>
            <p:cNvPr id="530" name="Google Shape;530;p9"/>
            <p:cNvSpPr txBox="1"/>
            <p:nvPr/>
          </p:nvSpPr>
          <p:spPr>
            <a:xfrm>
              <a:off x="393600" y="451338"/>
              <a:ext cx="1959600" cy="313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200">
                  <a:solidFill>
                    <a:srgbClr val="999999"/>
                  </a:solidFill>
                  <a:uFill>
                    <a:noFill/>
                  </a:uFill>
                  <a:latin typeface="Maven Pro"/>
                  <a:ea typeface="Maven Pro"/>
                  <a:cs typeface="Maven Pro"/>
                  <a:sym typeface="Maven Pro"/>
                  <a:hlinkClick r:id="rId6"/>
                </a:rPr>
                <a:t>fair4health</a:t>
              </a:r>
              <a:r>
                <a:rPr lang="es-ES" sz="1200" i="0" strike="noStrike" cap="none">
                  <a:solidFill>
                    <a:srgbClr val="999999"/>
                  </a:solidFill>
                  <a:uFill>
                    <a:noFill/>
                  </a:uFill>
                  <a:latin typeface="Maven Pro"/>
                  <a:ea typeface="Maven Pro"/>
                  <a:cs typeface="Maven Pro"/>
                  <a:sym typeface="Maven Pro"/>
                  <a:hlinkClick r:id="rId6"/>
                </a:rPr>
                <a:t>.eu</a:t>
              </a:r>
              <a:endParaRPr sz="1200" i="0" strike="noStrike" cap="none">
                <a:solidFill>
                  <a:srgbClr val="999999"/>
                </a:solidFill>
                <a:latin typeface="Maven Pro"/>
                <a:ea typeface="Maven Pro"/>
                <a:cs typeface="Maven Pro"/>
                <a:sym typeface="Maven Pro"/>
              </a:endParaRPr>
            </a:p>
          </p:txBody>
        </p:sp>
        <p:pic>
          <p:nvPicPr>
            <p:cNvPr id="531" name="Google Shape;531;p9"/>
            <p:cNvPicPr preferRelativeResize="0"/>
            <p:nvPr/>
          </p:nvPicPr>
          <p:blipFill>
            <a:blip r:embed="rId7">
              <a:alphaModFix/>
            </a:blip>
            <a:stretch>
              <a:fillRect/>
            </a:stretch>
          </p:blipFill>
          <p:spPr>
            <a:xfrm>
              <a:off x="80425" y="451338"/>
              <a:ext cx="313175" cy="313175"/>
            </a:xfrm>
            <a:prstGeom prst="rect">
              <a:avLst/>
            </a:prstGeom>
            <a:noFill/>
            <a:ln>
              <a:noFill/>
            </a:ln>
          </p:spPr>
        </p:pic>
      </p:grpSp>
      <p:grpSp>
        <p:nvGrpSpPr>
          <p:cNvPr id="532" name="Google Shape;532;p9"/>
          <p:cNvGrpSpPr/>
          <p:nvPr/>
        </p:nvGrpSpPr>
        <p:grpSpPr>
          <a:xfrm>
            <a:off x="42750" y="76363"/>
            <a:ext cx="2272775" cy="313200"/>
            <a:chOff x="80425" y="816638"/>
            <a:chExt cx="2272775" cy="313200"/>
          </a:xfrm>
        </p:grpSpPr>
        <p:sp>
          <p:nvSpPr>
            <p:cNvPr id="533" name="Google Shape;533;p9"/>
            <p:cNvSpPr txBox="1"/>
            <p:nvPr/>
          </p:nvSpPr>
          <p:spPr>
            <a:xfrm>
              <a:off x="393600" y="816638"/>
              <a:ext cx="1959600" cy="313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200">
                  <a:solidFill>
                    <a:srgbClr val="999999"/>
                  </a:solidFill>
                  <a:uFill>
                    <a:noFill/>
                  </a:uFill>
                  <a:latin typeface="Maven Pro"/>
                  <a:ea typeface="Maven Pro"/>
                  <a:cs typeface="Maven Pro"/>
                  <a:sym typeface="Maven Pro"/>
                  <a:hlinkClick r:id="rId6"/>
                </a:rPr>
                <a:t>info@fair4health</a:t>
              </a:r>
              <a:r>
                <a:rPr lang="es-ES" sz="1200" i="0" strike="noStrike" cap="none">
                  <a:solidFill>
                    <a:srgbClr val="999999"/>
                  </a:solidFill>
                  <a:uFill>
                    <a:noFill/>
                  </a:uFill>
                  <a:latin typeface="Maven Pro"/>
                  <a:ea typeface="Maven Pro"/>
                  <a:cs typeface="Maven Pro"/>
                  <a:sym typeface="Maven Pro"/>
                  <a:hlinkClick r:id="rId6"/>
                </a:rPr>
                <a:t>.eu</a:t>
              </a:r>
              <a:endParaRPr sz="1200" i="0" strike="noStrike" cap="none">
                <a:solidFill>
                  <a:srgbClr val="999999"/>
                </a:solidFill>
                <a:latin typeface="Maven Pro"/>
                <a:ea typeface="Maven Pro"/>
                <a:cs typeface="Maven Pro"/>
                <a:sym typeface="Maven Pro"/>
              </a:endParaRPr>
            </a:p>
          </p:txBody>
        </p:sp>
        <p:pic>
          <p:nvPicPr>
            <p:cNvPr id="534" name="Google Shape;534;p9"/>
            <p:cNvPicPr preferRelativeResize="0"/>
            <p:nvPr/>
          </p:nvPicPr>
          <p:blipFill>
            <a:blip r:embed="rId8">
              <a:alphaModFix/>
            </a:blip>
            <a:stretch>
              <a:fillRect/>
            </a:stretch>
          </p:blipFill>
          <p:spPr>
            <a:xfrm>
              <a:off x="80425" y="816650"/>
              <a:ext cx="313176" cy="313176"/>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4190b8523b_0_89"/>
          <p:cNvSpPr txBox="1">
            <a:spLocks noGrp="1"/>
          </p:cNvSpPr>
          <p:nvPr>
            <p:ph type="title"/>
          </p:nvPr>
        </p:nvSpPr>
        <p:spPr>
          <a:xfrm>
            <a:off x="311700" y="2821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ES">
                <a:latin typeface="Maven Pro Medium"/>
                <a:ea typeface="Maven Pro Medium"/>
                <a:cs typeface="Maven Pro Medium"/>
                <a:sym typeface="Maven Pro Medium"/>
              </a:rPr>
              <a:t>Outline</a:t>
            </a:r>
            <a:endParaRPr>
              <a:latin typeface="Maven Pro Medium"/>
              <a:ea typeface="Maven Pro Medium"/>
              <a:cs typeface="Maven Pro Medium"/>
              <a:sym typeface="Maven Pro Medium"/>
            </a:endParaRPr>
          </a:p>
        </p:txBody>
      </p:sp>
      <p:sp>
        <p:nvSpPr>
          <p:cNvPr id="110" name="Google Shape;110;g4190b8523b_0_8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s-ES"/>
              <a:t>3</a:t>
            </a:fld>
            <a:endParaRPr/>
          </a:p>
        </p:txBody>
      </p:sp>
      <p:pic>
        <p:nvPicPr>
          <p:cNvPr id="111" name="Google Shape;111;g4190b8523b_0_89"/>
          <p:cNvPicPr preferRelativeResize="0"/>
          <p:nvPr/>
        </p:nvPicPr>
        <p:blipFill rotWithShape="1">
          <a:blip r:embed="rId3">
            <a:alphaModFix/>
          </a:blip>
          <a:srcRect/>
          <a:stretch/>
        </p:blipFill>
        <p:spPr>
          <a:xfrm>
            <a:off x="6648996" y="128902"/>
            <a:ext cx="2371151" cy="888824"/>
          </a:xfrm>
          <a:prstGeom prst="rect">
            <a:avLst/>
          </a:prstGeom>
          <a:noFill/>
          <a:ln>
            <a:noFill/>
          </a:ln>
        </p:spPr>
      </p:pic>
      <p:sp>
        <p:nvSpPr>
          <p:cNvPr id="112" name="Google Shape;112;g4190b8523b_0_89"/>
          <p:cNvSpPr txBox="1"/>
          <p:nvPr/>
        </p:nvSpPr>
        <p:spPr>
          <a:xfrm>
            <a:off x="4832400" y="927283"/>
            <a:ext cx="3999900" cy="2823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s-ES" sz="2400" b="1">
                <a:solidFill>
                  <a:schemeClr val="accent1"/>
                </a:solidFill>
                <a:latin typeface="Abel"/>
                <a:ea typeface="Abel"/>
                <a:cs typeface="Abel"/>
                <a:sym typeface="Abel"/>
              </a:rPr>
              <a:t>2. Practice:</a:t>
            </a:r>
            <a:endParaRPr b="1">
              <a:latin typeface="Abel"/>
              <a:ea typeface="Abel"/>
              <a:cs typeface="Abel"/>
              <a:sym typeface="Abel"/>
            </a:endParaRPr>
          </a:p>
          <a:p>
            <a:pPr marL="457200" marR="0" lvl="0" indent="-304800" algn="l" rtl="0">
              <a:lnSpc>
                <a:spcPct val="115000"/>
              </a:lnSpc>
              <a:spcBef>
                <a:spcPts val="0"/>
              </a:spcBef>
              <a:spcAft>
                <a:spcPts val="0"/>
              </a:spcAft>
              <a:buSzPts val="1200"/>
              <a:buFont typeface="Maven Pro"/>
              <a:buChar char="●"/>
            </a:pPr>
            <a:r>
              <a:rPr lang="es-ES" sz="1200">
                <a:latin typeface="Maven Pro"/>
                <a:ea typeface="Maven Pro"/>
                <a:cs typeface="Maven Pro"/>
                <a:sym typeface="Maven Pro"/>
              </a:rPr>
              <a:t>FAIR4Health: Objectives, use cases and datasets</a:t>
            </a:r>
            <a:endParaRPr sz="1200">
              <a:latin typeface="Maven Pro"/>
              <a:ea typeface="Maven Pro"/>
              <a:cs typeface="Maven Pro"/>
              <a:sym typeface="Maven Pro"/>
            </a:endParaRPr>
          </a:p>
          <a:p>
            <a:pPr marL="457200" marR="0" lvl="0" indent="-304800" algn="l" rtl="0">
              <a:lnSpc>
                <a:spcPct val="115000"/>
              </a:lnSpc>
              <a:spcBef>
                <a:spcPts val="0"/>
              </a:spcBef>
              <a:spcAft>
                <a:spcPts val="0"/>
              </a:spcAft>
              <a:buSzPts val="1200"/>
              <a:buFont typeface="Maven Pro"/>
              <a:buChar char="●"/>
            </a:pPr>
            <a:r>
              <a:rPr lang="es-ES" sz="1200">
                <a:latin typeface="Maven Pro"/>
                <a:ea typeface="Maven Pro"/>
                <a:cs typeface="Maven Pro"/>
                <a:sym typeface="Maven Pro"/>
              </a:rPr>
              <a:t>The FAIRification workflow</a:t>
            </a:r>
            <a:endParaRPr sz="1200">
              <a:latin typeface="Maven Pro"/>
              <a:ea typeface="Maven Pro"/>
              <a:cs typeface="Maven Pro"/>
              <a:sym typeface="Maven Pro"/>
            </a:endParaRPr>
          </a:p>
          <a:p>
            <a:pPr marL="457200" marR="0" lvl="0" indent="-304800" algn="l" rtl="0">
              <a:lnSpc>
                <a:spcPct val="115000"/>
              </a:lnSpc>
              <a:spcBef>
                <a:spcPts val="0"/>
              </a:spcBef>
              <a:spcAft>
                <a:spcPts val="0"/>
              </a:spcAft>
              <a:buSzPts val="1200"/>
              <a:buFont typeface="Maven Pro"/>
              <a:buChar char="●"/>
            </a:pPr>
            <a:r>
              <a:rPr lang="es-ES" sz="1200">
                <a:latin typeface="Maven Pro"/>
                <a:ea typeface="Maven Pro"/>
                <a:cs typeface="Maven Pro"/>
                <a:sym typeface="Maven Pro"/>
              </a:rPr>
              <a:t>Guidelines for Biomedical Research Organizations to implement a FAIR data policy</a:t>
            </a:r>
            <a:endParaRPr sz="1200">
              <a:latin typeface="Maven Pro"/>
              <a:ea typeface="Maven Pro"/>
              <a:cs typeface="Maven Pro"/>
              <a:sym typeface="Maven Pro"/>
            </a:endParaRPr>
          </a:p>
          <a:p>
            <a:pPr marL="0" marR="0" lvl="0" indent="0" algn="l" rtl="0">
              <a:lnSpc>
                <a:spcPct val="115000"/>
              </a:lnSpc>
              <a:spcBef>
                <a:spcPts val="0"/>
              </a:spcBef>
              <a:spcAft>
                <a:spcPts val="0"/>
              </a:spcAft>
              <a:buNone/>
            </a:pPr>
            <a:endParaRPr sz="1200" b="0" i="0" u="none" strike="noStrike" cap="none">
              <a:solidFill>
                <a:srgbClr val="000000"/>
              </a:solidFill>
              <a:latin typeface="Abel"/>
              <a:ea typeface="Abel"/>
              <a:cs typeface="Abel"/>
              <a:sym typeface="Abel"/>
            </a:endParaRPr>
          </a:p>
        </p:txBody>
      </p:sp>
      <p:sp>
        <p:nvSpPr>
          <p:cNvPr id="113" name="Google Shape;113;g4190b8523b_0_89"/>
          <p:cNvSpPr txBox="1">
            <a:spLocks noGrp="1"/>
          </p:cNvSpPr>
          <p:nvPr>
            <p:ph type="body" idx="1"/>
          </p:nvPr>
        </p:nvSpPr>
        <p:spPr>
          <a:xfrm>
            <a:off x="311700" y="927283"/>
            <a:ext cx="39999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ES" sz="2400" b="1">
                <a:solidFill>
                  <a:schemeClr val="accent1"/>
                </a:solidFill>
                <a:latin typeface="Abel"/>
                <a:ea typeface="Abel"/>
                <a:cs typeface="Abel"/>
                <a:sym typeface="Abel"/>
              </a:rPr>
              <a:t>1. Theory:</a:t>
            </a:r>
            <a:endParaRPr sz="1600" b="1">
              <a:solidFill>
                <a:schemeClr val="accent1"/>
              </a:solidFill>
              <a:latin typeface="Abel"/>
              <a:ea typeface="Abel"/>
              <a:cs typeface="Abel"/>
              <a:sym typeface="Abel"/>
            </a:endParaRPr>
          </a:p>
          <a:p>
            <a:pPr marL="457200" lvl="0" indent="-304800" algn="l" rtl="0">
              <a:lnSpc>
                <a:spcPct val="115000"/>
              </a:lnSpc>
              <a:spcBef>
                <a:spcPts val="0"/>
              </a:spcBef>
              <a:spcAft>
                <a:spcPts val="0"/>
              </a:spcAft>
              <a:buClr>
                <a:srgbClr val="0000FF"/>
              </a:buClr>
              <a:buSzPts val="1200"/>
              <a:buFont typeface="Maven Pro"/>
              <a:buChar char="●"/>
            </a:pPr>
            <a:r>
              <a:rPr lang="es-ES" sz="1200" b="1">
                <a:solidFill>
                  <a:srgbClr val="0000FF"/>
                </a:solidFill>
                <a:latin typeface="Maven Pro"/>
                <a:ea typeface="Maven Pro"/>
                <a:cs typeface="Maven Pro"/>
                <a:sym typeface="Maven Pro"/>
              </a:rPr>
              <a:t>What FAIR stands for?</a:t>
            </a:r>
            <a:endParaRPr sz="1200" b="1">
              <a:solidFill>
                <a:srgbClr val="0000FF"/>
              </a:solidFill>
              <a:latin typeface="Maven Pro"/>
              <a:ea typeface="Maven Pro"/>
              <a:cs typeface="Maven Pro"/>
              <a:sym typeface="Maven Pro"/>
            </a:endParaRPr>
          </a:p>
          <a:p>
            <a:pPr marL="457200" lvl="0" indent="-304800" algn="l" rtl="0">
              <a:lnSpc>
                <a:spcPct val="115000"/>
              </a:lnSpc>
              <a:spcBef>
                <a:spcPts val="0"/>
              </a:spcBef>
              <a:spcAft>
                <a:spcPts val="0"/>
              </a:spcAft>
              <a:buClr>
                <a:schemeClr val="dk1"/>
              </a:buClr>
              <a:buSzPts val="1200"/>
              <a:buFont typeface="Maven Pro"/>
              <a:buChar char="●"/>
            </a:pPr>
            <a:r>
              <a:rPr lang="es-ES" sz="1200">
                <a:solidFill>
                  <a:schemeClr val="dk1"/>
                </a:solidFill>
                <a:latin typeface="Maven Pro"/>
                <a:ea typeface="Maven Pro"/>
                <a:cs typeface="Maven Pro"/>
                <a:sym typeface="Maven Pro"/>
              </a:rPr>
              <a:t>Why go FAIR?</a:t>
            </a:r>
            <a:endParaRPr sz="1200">
              <a:solidFill>
                <a:schemeClr val="dk1"/>
              </a:solidFill>
              <a:latin typeface="Maven Pro"/>
              <a:ea typeface="Maven Pro"/>
              <a:cs typeface="Maven Pro"/>
              <a:sym typeface="Maven Pro"/>
            </a:endParaRPr>
          </a:p>
          <a:p>
            <a:pPr marL="457200" lvl="0" indent="-304800" algn="l" rtl="0">
              <a:spcBef>
                <a:spcPts val="0"/>
              </a:spcBef>
              <a:spcAft>
                <a:spcPts val="0"/>
              </a:spcAft>
              <a:buClr>
                <a:schemeClr val="dk1"/>
              </a:buClr>
              <a:buSzPts val="1200"/>
              <a:buFont typeface="Maven Pro"/>
              <a:buChar char="●"/>
            </a:pPr>
            <a:r>
              <a:rPr lang="es-ES" sz="1200">
                <a:solidFill>
                  <a:schemeClr val="dk1"/>
                </a:solidFill>
                <a:latin typeface="Maven Pro"/>
                <a:ea typeface="Maven Pro"/>
                <a:cs typeface="Maven Pro"/>
                <a:sym typeface="Maven Pro"/>
              </a:rPr>
              <a:t>Open data vs FAIR data</a:t>
            </a:r>
            <a:endParaRPr sz="1200">
              <a:solidFill>
                <a:schemeClr val="dk1"/>
              </a:solidFill>
              <a:latin typeface="Maven Pro"/>
              <a:ea typeface="Maven Pro"/>
              <a:cs typeface="Maven Pro"/>
              <a:sym typeface="Maven Pro"/>
            </a:endParaRPr>
          </a:p>
          <a:p>
            <a:pPr marL="457200" lvl="0" indent="-304800" algn="l" rtl="0">
              <a:lnSpc>
                <a:spcPct val="115000"/>
              </a:lnSpc>
              <a:spcBef>
                <a:spcPts val="0"/>
              </a:spcBef>
              <a:spcAft>
                <a:spcPts val="0"/>
              </a:spcAft>
              <a:buClr>
                <a:schemeClr val="dk1"/>
              </a:buClr>
              <a:buSzPts val="1200"/>
              <a:buFont typeface="Maven Pro"/>
              <a:buChar char="●"/>
            </a:pPr>
            <a:r>
              <a:rPr lang="es-ES" sz="1200">
                <a:solidFill>
                  <a:schemeClr val="dk1"/>
                </a:solidFill>
                <a:latin typeface="Maven Pro"/>
                <a:ea typeface="Maven Pro"/>
                <a:cs typeface="Maven Pro"/>
                <a:sym typeface="Maven Pro"/>
              </a:rPr>
              <a:t>FAIR data quality (metrics)</a:t>
            </a:r>
            <a:endParaRPr sz="1200">
              <a:solidFill>
                <a:schemeClr val="dk1"/>
              </a:solidFill>
              <a:latin typeface="Maven Pro"/>
              <a:ea typeface="Maven Pro"/>
              <a:cs typeface="Maven Pro"/>
              <a:sym typeface="Maven Pro"/>
            </a:endParaRPr>
          </a:p>
          <a:p>
            <a:pPr marL="457200" lvl="0" indent="-304800" algn="l" rtl="0">
              <a:lnSpc>
                <a:spcPct val="115000"/>
              </a:lnSpc>
              <a:spcBef>
                <a:spcPts val="0"/>
              </a:spcBef>
              <a:spcAft>
                <a:spcPts val="0"/>
              </a:spcAft>
              <a:buClr>
                <a:schemeClr val="dk1"/>
              </a:buClr>
              <a:buSzPts val="1200"/>
              <a:buFont typeface="Maven Pro"/>
              <a:buChar char="●"/>
            </a:pPr>
            <a:r>
              <a:rPr lang="es-ES" sz="1200">
                <a:solidFill>
                  <a:schemeClr val="dk1"/>
                </a:solidFill>
                <a:latin typeface="Maven Pro"/>
                <a:ea typeface="Maven Pro"/>
                <a:cs typeface="Maven Pro"/>
                <a:sym typeface="Maven Pro"/>
              </a:rPr>
              <a:t>FAIR repositories</a:t>
            </a:r>
            <a:endParaRPr sz="1600">
              <a:solidFill>
                <a:schemeClr val="dk1"/>
              </a:solidFill>
              <a:latin typeface="Maven Pro Medium"/>
              <a:ea typeface="Maven Pro Medium"/>
              <a:cs typeface="Maven Pro Medium"/>
              <a:sym typeface="Maven Pro Medium"/>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Maven Pro"/>
              <a:ea typeface="Maven Pro"/>
              <a:cs typeface="Maven Pro"/>
              <a:sym typeface="Maven Pr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3"/>
          <p:cNvSpPr txBox="1">
            <a:spLocks noGrp="1"/>
          </p:cNvSpPr>
          <p:nvPr>
            <p:ph type="title"/>
          </p:nvPr>
        </p:nvSpPr>
        <p:spPr>
          <a:xfrm>
            <a:off x="311700" y="2821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ES">
                <a:latin typeface="Maven Pro Medium"/>
                <a:ea typeface="Maven Pro Medium"/>
                <a:cs typeface="Maven Pro Medium"/>
                <a:sym typeface="Maven Pro Medium"/>
              </a:rPr>
              <a:t>The FAIR Guiding Principles</a:t>
            </a:r>
            <a:endParaRPr>
              <a:latin typeface="Maven Pro Medium"/>
              <a:ea typeface="Maven Pro Medium"/>
              <a:cs typeface="Maven Pro Medium"/>
              <a:sym typeface="Maven Pro Medium"/>
            </a:endParaRPr>
          </a:p>
        </p:txBody>
      </p:sp>
      <p:sp>
        <p:nvSpPr>
          <p:cNvPr id="119" name="Google Shape;119;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s-ES"/>
              <a:t>4</a:t>
            </a:fld>
            <a:endParaRPr/>
          </a:p>
        </p:txBody>
      </p:sp>
      <p:pic>
        <p:nvPicPr>
          <p:cNvPr id="120" name="Google Shape;120;p3"/>
          <p:cNvPicPr preferRelativeResize="0"/>
          <p:nvPr/>
        </p:nvPicPr>
        <p:blipFill rotWithShape="1">
          <a:blip r:embed="rId3">
            <a:alphaModFix/>
          </a:blip>
          <a:srcRect/>
          <a:stretch/>
        </p:blipFill>
        <p:spPr>
          <a:xfrm>
            <a:off x="6648996" y="128902"/>
            <a:ext cx="2371151" cy="888824"/>
          </a:xfrm>
          <a:prstGeom prst="rect">
            <a:avLst/>
          </a:prstGeom>
          <a:noFill/>
          <a:ln>
            <a:noFill/>
          </a:ln>
        </p:spPr>
      </p:pic>
      <p:sp>
        <p:nvSpPr>
          <p:cNvPr id="121" name="Google Shape;121;p3"/>
          <p:cNvSpPr txBox="1"/>
          <p:nvPr/>
        </p:nvSpPr>
        <p:spPr>
          <a:xfrm>
            <a:off x="4832400" y="927283"/>
            <a:ext cx="3999900" cy="2823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s-ES" sz="2400" b="0" i="0" u="none" strike="noStrike" cap="none">
                <a:solidFill>
                  <a:schemeClr val="accent1"/>
                </a:solidFill>
                <a:latin typeface="Maven Pro Medium"/>
                <a:ea typeface="Maven Pro Medium"/>
                <a:cs typeface="Maven Pro Medium"/>
                <a:sym typeface="Maven Pro Medium"/>
              </a:rPr>
              <a:t>I</a:t>
            </a:r>
            <a:r>
              <a:rPr lang="es-ES" sz="1600" b="0" i="0" u="none" strike="noStrike" cap="none">
                <a:solidFill>
                  <a:schemeClr val="accent1"/>
                </a:solidFill>
                <a:latin typeface="Maven Pro Medium"/>
                <a:ea typeface="Maven Pro Medium"/>
                <a:cs typeface="Maven Pro Medium"/>
                <a:sym typeface="Maven Pro Medium"/>
              </a:rPr>
              <a:t>NTEROPERABLE</a:t>
            </a:r>
            <a:endParaRPr/>
          </a:p>
          <a:p>
            <a:pPr marL="0" marR="0" lvl="0" indent="0" algn="l" rtl="0">
              <a:lnSpc>
                <a:spcPct val="115000"/>
              </a:lnSpc>
              <a:spcBef>
                <a:spcPts val="0"/>
              </a:spcBef>
              <a:spcAft>
                <a:spcPts val="0"/>
              </a:spcAft>
              <a:buNone/>
            </a:pPr>
            <a:r>
              <a:rPr lang="es-ES" sz="1200" b="1" i="0" u="none" strike="noStrike" cap="none">
                <a:solidFill>
                  <a:srgbClr val="000000"/>
                </a:solidFill>
                <a:latin typeface="Abel"/>
                <a:ea typeface="Abel"/>
                <a:cs typeface="Abel"/>
                <a:sym typeface="Abel"/>
              </a:rPr>
              <a:t>I1. </a:t>
            </a:r>
            <a:r>
              <a:rPr lang="es-ES" sz="1200" b="0" i="0" u="none" strike="noStrike" cap="none">
                <a:solidFill>
                  <a:srgbClr val="000000"/>
                </a:solidFill>
                <a:latin typeface="Abel"/>
                <a:ea typeface="Abel"/>
                <a:cs typeface="Abel"/>
                <a:sym typeface="Abel"/>
              </a:rPr>
              <a:t>(Meta)data use a formal, accessible, shared, and broadly applicable language for knowledge representation.</a:t>
            </a:r>
            <a:endParaRPr/>
          </a:p>
          <a:p>
            <a:pPr marL="0" marR="0" lvl="0" indent="0" algn="l" rtl="0">
              <a:lnSpc>
                <a:spcPct val="115000"/>
              </a:lnSpc>
              <a:spcBef>
                <a:spcPts val="0"/>
              </a:spcBef>
              <a:spcAft>
                <a:spcPts val="0"/>
              </a:spcAft>
              <a:buNone/>
            </a:pPr>
            <a:r>
              <a:rPr lang="es-ES" sz="1200" b="1" i="0" u="none" strike="noStrike" cap="none">
                <a:solidFill>
                  <a:srgbClr val="000000"/>
                </a:solidFill>
                <a:latin typeface="Abel"/>
                <a:ea typeface="Abel"/>
                <a:cs typeface="Abel"/>
                <a:sym typeface="Abel"/>
              </a:rPr>
              <a:t>I2. </a:t>
            </a:r>
            <a:r>
              <a:rPr lang="es-ES" sz="1200" b="0" i="0" u="none" strike="noStrike" cap="none">
                <a:solidFill>
                  <a:srgbClr val="000000"/>
                </a:solidFill>
                <a:latin typeface="Abel"/>
                <a:ea typeface="Abel"/>
                <a:cs typeface="Abel"/>
                <a:sym typeface="Abel"/>
              </a:rPr>
              <a:t>(Meta)data use vocabularies that follow FAIR principles</a:t>
            </a:r>
            <a:endParaRPr/>
          </a:p>
          <a:p>
            <a:pPr marL="0" marR="0" lvl="0" indent="0" algn="l" rtl="0">
              <a:lnSpc>
                <a:spcPct val="115000"/>
              </a:lnSpc>
              <a:spcBef>
                <a:spcPts val="0"/>
              </a:spcBef>
              <a:spcAft>
                <a:spcPts val="0"/>
              </a:spcAft>
              <a:buNone/>
            </a:pPr>
            <a:r>
              <a:rPr lang="es-ES" sz="1200" b="1" i="0" u="none" strike="noStrike" cap="none">
                <a:solidFill>
                  <a:srgbClr val="000000"/>
                </a:solidFill>
                <a:latin typeface="Abel"/>
                <a:ea typeface="Abel"/>
                <a:cs typeface="Abel"/>
                <a:sym typeface="Abel"/>
              </a:rPr>
              <a:t>I3. </a:t>
            </a:r>
            <a:r>
              <a:rPr lang="es-ES" sz="1200" b="0" i="0" u="none" strike="noStrike" cap="none">
                <a:solidFill>
                  <a:srgbClr val="000000"/>
                </a:solidFill>
                <a:latin typeface="Abel"/>
                <a:ea typeface="Abel"/>
                <a:cs typeface="Abel"/>
                <a:sym typeface="Abel"/>
              </a:rPr>
              <a:t>(Meta)data include qualified references to other (meta)data</a:t>
            </a:r>
            <a:endParaRPr/>
          </a:p>
          <a:p>
            <a:pPr marL="0" marR="0" lvl="0" indent="0" algn="l" rtl="0">
              <a:lnSpc>
                <a:spcPct val="115000"/>
              </a:lnSpc>
              <a:spcBef>
                <a:spcPts val="0"/>
              </a:spcBef>
              <a:spcAft>
                <a:spcPts val="0"/>
              </a:spcAft>
              <a:buNone/>
            </a:pPr>
            <a:r>
              <a:rPr lang="es-ES" sz="2400" b="0" i="0" u="none" strike="noStrike" cap="none">
                <a:solidFill>
                  <a:schemeClr val="accent1"/>
                </a:solidFill>
                <a:latin typeface="Maven Pro Medium"/>
                <a:ea typeface="Maven Pro Medium"/>
                <a:cs typeface="Maven Pro Medium"/>
                <a:sym typeface="Maven Pro Medium"/>
              </a:rPr>
              <a:t>R</a:t>
            </a:r>
            <a:r>
              <a:rPr lang="es-ES" sz="1600" b="0" i="0" u="none" strike="noStrike" cap="none">
                <a:solidFill>
                  <a:schemeClr val="accent1"/>
                </a:solidFill>
                <a:latin typeface="Maven Pro Medium"/>
                <a:ea typeface="Maven Pro Medium"/>
                <a:cs typeface="Maven Pro Medium"/>
                <a:sym typeface="Maven Pro Medium"/>
              </a:rPr>
              <a:t>EUSABLE</a:t>
            </a:r>
            <a:endParaRPr/>
          </a:p>
          <a:p>
            <a:pPr marL="0" marR="0" lvl="0" indent="0" algn="l" rtl="0">
              <a:lnSpc>
                <a:spcPct val="115000"/>
              </a:lnSpc>
              <a:spcBef>
                <a:spcPts val="0"/>
              </a:spcBef>
              <a:spcAft>
                <a:spcPts val="0"/>
              </a:spcAft>
              <a:buNone/>
            </a:pPr>
            <a:r>
              <a:rPr lang="es-ES" sz="1200" b="1" i="0" u="none" strike="noStrike" cap="none">
                <a:solidFill>
                  <a:schemeClr val="dk1"/>
                </a:solidFill>
                <a:latin typeface="Abel"/>
                <a:ea typeface="Abel"/>
                <a:cs typeface="Abel"/>
                <a:sym typeface="Abel"/>
              </a:rPr>
              <a:t>R1. </a:t>
            </a:r>
            <a:r>
              <a:rPr lang="es-ES" sz="1200" b="0" i="0" u="none" strike="noStrike" cap="none">
                <a:solidFill>
                  <a:schemeClr val="dk1"/>
                </a:solidFill>
                <a:latin typeface="Abel"/>
                <a:ea typeface="Abel"/>
                <a:cs typeface="Abel"/>
                <a:sym typeface="Abel"/>
              </a:rPr>
              <a:t>Meta(data) are richly described with a plurality of accurate and relevant attributes</a:t>
            </a:r>
            <a:endParaRPr/>
          </a:p>
          <a:p>
            <a:pPr marL="0" marR="0" lvl="0" indent="0" algn="l" rtl="0">
              <a:lnSpc>
                <a:spcPct val="115000"/>
              </a:lnSpc>
              <a:spcBef>
                <a:spcPts val="0"/>
              </a:spcBef>
              <a:spcAft>
                <a:spcPts val="0"/>
              </a:spcAft>
              <a:buNone/>
            </a:pPr>
            <a:r>
              <a:rPr lang="es-ES" sz="1200" b="1" i="0" u="none" strike="noStrike" cap="none">
                <a:solidFill>
                  <a:schemeClr val="dk1"/>
                </a:solidFill>
                <a:latin typeface="Abel"/>
                <a:ea typeface="Abel"/>
                <a:cs typeface="Abel"/>
                <a:sym typeface="Abel"/>
              </a:rPr>
              <a:t>R1.1. </a:t>
            </a:r>
            <a:r>
              <a:rPr lang="es-ES" sz="1200" b="0" i="0" u="none" strike="noStrike" cap="none">
                <a:solidFill>
                  <a:schemeClr val="dk1"/>
                </a:solidFill>
                <a:latin typeface="Abel"/>
                <a:ea typeface="Abel"/>
                <a:cs typeface="Abel"/>
                <a:sym typeface="Abel"/>
              </a:rPr>
              <a:t>(Meta)data are released with a clear and accessible data usage license</a:t>
            </a:r>
            <a:endParaRPr/>
          </a:p>
          <a:p>
            <a:pPr marL="0" marR="0" lvl="0" indent="0" algn="l" rtl="0">
              <a:lnSpc>
                <a:spcPct val="115000"/>
              </a:lnSpc>
              <a:spcBef>
                <a:spcPts val="0"/>
              </a:spcBef>
              <a:spcAft>
                <a:spcPts val="0"/>
              </a:spcAft>
              <a:buNone/>
            </a:pPr>
            <a:r>
              <a:rPr lang="es-ES" sz="1200" b="1" i="0" u="none" strike="noStrike" cap="none">
                <a:solidFill>
                  <a:schemeClr val="dk1"/>
                </a:solidFill>
                <a:latin typeface="Abel"/>
                <a:ea typeface="Abel"/>
                <a:cs typeface="Abel"/>
                <a:sym typeface="Abel"/>
              </a:rPr>
              <a:t>R1.2. </a:t>
            </a:r>
            <a:r>
              <a:rPr lang="es-ES" sz="1200" b="0" i="0" u="none" strike="noStrike" cap="none">
                <a:solidFill>
                  <a:schemeClr val="dk1"/>
                </a:solidFill>
                <a:latin typeface="Abel"/>
                <a:ea typeface="Abel"/>
                <a:cs typeface="Abel"/>
                <a:sym typeface="Abel"/>
              </a:rPr>
              <a:t>(Meta)data are associated with detailed provenance</a:t>
            </a:r>
            <a:endParaRPr/>
          </a:p>
          <a:p>
            <a:pPr marL="0" marR="0" lvl="0" indent="0" algn="l" rtl="0">
              <a:lnSpc>
                <a:spcPct val="115000"/>
              </a:lnSpc>
              <a:spcBef>
                <a:spcPts val="0"/>
              </a:spcBef>
              <a:spcAft>
                <a:spcPts val="0"/>
              </a:spcAft>
              <a:buNone/>
            </a:pPr>
            <a:r>
              <a:rPr lang="es-ES" sz="1200" b="1" i="0" u="none" strike="noStrike" cap="none">
                <a:solidFill>
                  <a:schemeClr val="dk1"/>
                </a:solidFill>
                <a:latin typeface="Abel"/>
                <a:ea typeface="Abel"/>
                <a:cs typeface="Abel"/>
                <a:sym typeface="Abel"/>
              </a:rPr>
              <a:t>R1.3. </a:t>
            </a:r>
            <a:r>
              <a:rPr lang="es-ES" sz="1200" b="0" i="0" u="none" strike="noStrike" cap="none">
                <a:solidFill>
                  <a:schemeClr val="dk1"/>
                </a:solidFill>
                <a:latin typeface="Abel"/>
                <a:ea typeface="Abel"/>
                <a:cs typeface="Abel"/>
                <a:sym typeface="Abel"/>
              </a:rPr>
              <a:t>(Meta)data meet domain-relevant community standards</a:t>
            </a:r>
            <a:endParaRPr sz="1200" b="0" i="0" u="none" strike="noStrike" cap="none">
              <a:solidFill>
                <a:srgbClr val="000000"/>
              </a:solidFill>
              <a:latin typeface="Abel"/>
              <a:ea typeface="Abel"/>
              <a:cs typeface="Abel"/>
              <a:sym typeface="Abel"/>
            </a:endParaRPr>
          </a:p>
        </p:txBody>
      </p:sp>
      <p:sp>
        <p:nvSpPr>
          <p:cNvPr id="122" name="Google Shape;122;p3"/>
          <p:cNvSpPr txBox="1">
            <a:spLocks noGrp="1"/>
          </p:cNvSpPr>
          <p:nvPr>
            <p:ph type="body" idx="1"/>
          </p:nvPr>
        </p:nvSpPr>
        <p:spPr>
          <a:xfrm>
            <a:off x="311700" y="927283"/>
            <a:ext cx="39999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s-ES" sz="2400">
                <a:solidFill>
                  <a:schemeClr val="accent1"/>
                </a:solidFill>
                <a:latin typeface="Maven Pro Medium"/>
                <a:ea typeface="Maven Pro Medium"/>
                <a:cs typeface="Maven Pro Medium"/>
                <a:sym typeface="Maven Pro Medium"/>
              </a:rPr>
              <a:t>F</a:t>
            </a:r>
            <a:r>
              <a:rPr lang="es-ES" sz="1600">
                <a:solidFill>
                  <a:schemeClr val="accent1"/>
                </a:solidFill>
                <a:latin typeface="Maven Pro Medium"/>
                <a:ea typeface="Maven Pro Medium"/>
                <a:cs typeface="Maven Pro Medium"/>
                <a:sym typeface="Maven Pro Medium"/>
              </a:rPr>
              <a:t>INDABLE</a:t>
            </a:r>
            <a:endParaRPr sz="1600">
              <a:solidFill>
                <a:schemeClr val="accent1"/>
              </a:solidFill>
              <a:latin typeface="Maven Pro Medium"/>
              <a:ea typeface="Maven Pro Medium"/>
              <a:cs typeface="Maven Pro Medium"/>
              <a:sym typeface="Maven Pro Medium"/>
            </a:endParaRPr>
          </a:p>
          <a:p>
            <a:pPr marL="0" lvl="0" indent="0" algn="l" rtl="0">
              <a:lnSpc>
                <a:spcPct val="115000"/>
              </a:lnSpc>
              <a:spcBef>
                <a:spcPts val="0"/>
              </a:spcBef>
              <a:spcAft>
                <a:spcPts val="0"/>
              </a:spcAft>
              <a:buClr>
                <a:schemeClr val="dk1"/>
              </a:buClr>
              <a:buSzPts val="1100"/>
              <a:buFont typeface="Arial"/>
              <a:buNone/>
            </a:pPr>
            <a:r>
              <a:rPr lang="es-ES" sz="1200" b="1">
                <a:solidFill>
                  <a:schemeClr val="dk1"/>
                </a:solidFill>
                <a:latin typeface="Abel"/>
                <a:ea typeface="Abel"/>
                <a:cs typeface="Abel"/>
                <a:sym typeface="Abel"/>
              </a:rPr>
              <a:t>F1.</a:t>
            </a:r>
            <a:r>
              <a:rPr lang="es-ES" sz="1200">
                <a:solidFill>
                  <a:schemeClr val="dk1"/>
                </a:solidFill>
                <a:latin typeface="Abel"/>
                <a:ea typeface="Abel"/>
                <a:cs typeface="Abel"/>
                <a:sym typeface="Abel"/>
              </a:rPr>
              <a:t> (Meta)data are assigned a globally unique and persistent identifier</a:t>
            </a:r>
            <a:endParaRPr sz="1200">
              <a:solidFill>
                <a:schemeClr val="dk1"/>
              </a:solidFill>
              <a:latin typeface="Abel"/>
              <a:ea typeface="Abel"/>
              <a:cs typeface="Abel"/>
              <a:sym typeface="Abel"/>
            </a:endParaRPr>
          </a:p>
          <a:p>
            <a:pPr marL="0" lvl="0" indent="0" algn="l" rtl="0">
              <a:lnSpc>
                <a:spcPct val="115000"/>
              </a:lnSpc>
              <a:spcBef>
                <a:spcPts val="0"/>
              </a:spcBef>
              <a:spcAft>
                <a:spcPts val="0"/>
              </a:spcAft>
              <a:buClr>
                <a:schemeClr val="dk1"/>
              </a:buClr>
              <a:buSzPts val="1100"/>
              <a:buFont typeface="Arial"/>
              <a:buNone/>
            </a:pPr>
            <a:r>
              <a:rPr lang="es-ES" sz="1200" b="1">
                <a:solidFill>
                  <a:schemeClr val="dk1"/>
                </a:solidFill>
                <a:latin typeface="Abel"/>
                <a:ea typeface="Abel"/>
                <a:cs typeface="Abel"/>
                <a:sym typeface="Abel"/>
              </a:rPr>
              <a:t>F2. </a:t>
            </a:r>
            <a:r>
              <a:rPr lang="es-ES" sz="1200">
                <a:solidFill>
                  <a:schemeClr val="dk1"/>
                </a:solidFill>
                <a:latin typeface="Abel"/>
                <a:ea typeface="Abel"/>
                <a:cs typeface="Abel"/>
                <a:sym typeface="Abel"/>
              </a:rPr>
              <a:t>Data are described with rich metadata (defined by R1 below)</a:t>
            </a:r>
            <a:endParaRPr sz="1200">
              <a:solidFill>
                <a:schemeClr val="dk1"/>
              </a:solidFill>
              <a:latin typeface="Abel"/>
              <a:ea typeface="Abel"/>
              <a:cs typeface="Abel"/>
              <a:sym typeface="Abel"/>
            </a:endParaRPr>
          </a:p>
          <a:p>
            <a:pPr marL="0" lvl="0" indent="0" algn="l" rtl="0">
              <a:lnSpc>
                <a:spcPct val="115000"/>
              </a:lnSpc>
              <a:spcBef>
                <a:spcPts val="0"/>
              </a:spcBef>
              <a:spcAft>
                <a:spcPts val="0"/>
              </a:spcAft>
              <a:buClr>
                <a:schemeClr val="dk1"/>
              </a:buClr>
              <a:buSzPts val="1100"/>
              <a:buFont typeface="Arial"/>
              <a:buNone/>
            </a:pPr>
            <a:r>
              <a:rPr lang="es-ES" sz="1200" b="1">
                <a:solidFill>
                  <a:schemeClr val="dk1"/>
                </a:solidFill>
                <a:latin typeface="Abel"/>
                <a:ea typeface="Abel"/>
                <a:cs typeface="Abel"/>
                <a:sym typeface="Abel"/>
              </a:rPr>
              <a:t>F3. </a:t>
            </a:r>
            <a:r>
              <a:rPr lang="es-ES" sz="1200">
                <a:solidFill>
                  <a:schemeClr val="dk1"/>
                </a:solidFill>
                <a:latin typeface="Abel"/>
                <a:ea typeface="Abel"/>
                <a:cs typeface="Abel"/>
                <a:sym typeface="Abel"/>
              </a:rPr>
              <a:t>Metadata clearly and explicitly include the identifier of the data they describe</a:t>
            </a:r>
            <a:endParaRPr sz="1200">
              <a:solidFill>
                <a:schemeClr val="dk1"/>
              </a:solidFill>
              <a:latin typeface="Abel"/>
              <a:ea typeface="Abel"/>
              <a:cs typeface="Abel"/>
              <a:sym typeface="Abel"/>
            </a:endParaRPr>
          </a:p>
          <a:p>
            <a:pPr marL="0" lvl="0" indent="0" algn="l" rtl="0">
              <a:lnSpc>
                <a:spcPct val="115000"/>
              </a:lnSpc>
              <a:spcBef>
                <a:spcPts val="0"/>
              </a:spcBef>
              <a:spcAft>
                <a:spcPts val="0"/>
              </a:spcAft>
              <a:buClr>
                <a:schemeClr val="dk1"/>
              </a:buClr>
              <a:buSzPts val="1100"/>
              <a:buFont typeface="Arial"/>
              <a:buNone/>
            </a:pPr>
            <a:r>
              <a:rPr lang="es-ES" sz="1200" b="1">
                <a:solidFill>
                  <a:schemeClr val="dk1"/>
                </a:solidFill>
                <a:latin typeface="Abel"/>
                <a:ea typeface="Abel"/>
                <a:cs typeface="Abel"/>
                <a:sym typeface="Abel"/>
              </a:rPr>
              <a:t>F4. </a:t>
            </a:r>
            <a:r>
              <a:rPr lang="es-ES" sz="1200">
                <a:solidFill>
                  <a:schemeClr val="dk1"/>
                </a:solidFill>
                <a:latin typeface="Abel"/>
                <a:ea typeface="Abel"/>
                <a:cs typeface="Abel"/>
                <a:sym typeface="Abel"/>
              </a:rPr>
              <a:t>(Meta)data are registered or indexed in a searchable resource</a:t>
            </a:r>
            <a:endParaRPr sz="1200">
              <a:solidFill>
                <a:schemeClr val="dk1"/>
              </a:solidFill>
              <a:latin typeface="Abel"/>
              <a:ea typeface="Abel"/>
              <a:cs typeface="Abel"/>
              <a:sym typeface="Abel"/>
            </a:endParaRPr>
          </a:p>
          <a:p>
            <a:pPr marL="0" lvl="0" indent="0" algn="l" rtl="0">
              <a:lnSpc>
                <a:spcPct val="115000"/>
              </a:lnSpc>
              <a:spcBef>
                <a:spcPts val="0"/>
              </a:spcBef>
              <a:spcAft>
                <a:spcPts val="0"/>
              </a:spcAft>
              <a:buClr>
                <a:schemeClr val="dk1"/>
              </a:buClr>
              <a:buSzPts val="1100"/>
              <a:buFont typeface="Arial"/>
              <a:buNone/>
            </a:pPr>
            <a:r>
              <a:rPr lang="es-ES" sz="2400">
                <a:solidFill>
                  <a:schemeClr val="accent1"/>
                </a:solidFill>
                <a:latin typeface="Maven Pro Medium"/>
                <a:ea typeface="Maven Pro Medium"/>
                <a:cs typeface="Maven Pro Medium"/>
                <a:sym typeface="Maven Pro Medium"/>
              </a:rPr>
              <a:t>A</a:t>
            </a:r>
            <a:r>
              <a:rPr lang="es-ES" sz="1600">
                <a:solidFill>
                  <a:schemeClr val="accent1"/>
                </a:solidFill>
                <a:latin typeface="Maven Pro Medium"/>
                <a:ea typeface="Maven Pro Medium"/>
                <a:cs typeface="Maven Pro Medium"/>
                <a:sym typeface="Maven Pro Medium"/>
              </a:rPr>
              <a:t>CCESSIBLE</a:t>
            </a:r>
            <a:endParaRPr sz="1600">
              <a:solidFill>
                <a:schemeClr val="dk1"/>
              </a:solidFill>
              <a:latin typeface="Maven Pro Medium"/>
              <a:ea typeface="Maven Pro Medium"/>
              <a:cs typeface="Maven Pro Medium"/>
              <a:sym typeface="Maven Pro Medium"/>
            </a:endParaRPr>
          </a:p>
          <a:p>
            <a:pPr marL="0" lvl="0" indent="0" algn="l" rtl="0">
              <a:lnSpc>
                <a:spcPct val="115000"/>
              </a:lnSpc>
              <a:spcBef>
                <a:spcPts val="0"/>
              </a:spcBef>
              <a:spcAft>
                <a:spcPts val="0"/>
              </a:spcAft>
              <a:buClr>
                <a:schemeClr val="dk1"/>
              </a:buClr>
              <a:buSzPts val="1100"/>
              <a:buFont typeface="Arial"/>
              <a:buNone/>
            </a:pPr>
            <a:r>
              <a:rPr lang="es-ES" sz="1200" b="1">
                <a:solidFill>
                  <a:schemeClr val="dk1"/>
                </a:solidFill>
                <a:latin typeface="Abel"/>
                <a:ea typeface="Abel"/>
                <a:cs typeface="Abel"/>
                <a:sym typeface="Abel"/>
              </a:rPr>
              <a:t>A1. </a:t>
            </a:r>
            <a:r>
              <a:rPr lang="es-ES" sz="1200">
                <a:solidFill>
                  <a:schemeClr val="dk1"/>
                </a:solidFill>
                <a:latin typeface="Abel"/>
                <a:ea typeface="Abel"/>
                <a:cs typeface="Abel"/>
                <a:sym typeface="Abel"/>
              </a:rPr>
              <a:t>(Meta)data are retrievable by their identifier using a standardised communications protocol</a:t>
            </a:r>
            <a:endParaRPr sz="1200">
              <a:solidFill>
                <a:schemeClr val="dk1"/>
              </a:solidFill>
              <a:latin typeface="Abel"/>
              <a:ea typeface="Abel"/>
              <a:cs typeface="Abel"/>
              <a:sym typeface="Abel"/>
            </a:endParaRPr>
          </a:p>
          <a:p>
            <a:pPr marL="0" lvl="0" indent="0" algn="l" rtl="0">
              <a:lnSpc>
                <a:spcPct val="115000"/>
              </a:lnSpc>
              <a:spcBef>
                <a:spcPts val="0"/>
              </a:spcBef>
              <a:spcAft>
                <a:spcPts val="0"/>
              </a:spcAft>
              <a:buClr>
                <a:schemeClr val="dk1"/>
              </a:buClr>
              <a:buSzPts val="1100"/>
              <a:buFont typeface="Arial"/>
              <a:buNone/>
            </a:pPr>
            <a:r>
              <a:rPr lang="es-ES" sz="1200" b="1">
                <a:solidFill>
                  <a:schemeClr val="dk1"/>
                </a:solidFill>
                <a:latin typeface="Abel"/>
                <a:ea typeface="Abel"/>
                <a:cs typeface="Abel"/>
                <a:sym typeface="Abel"/>
              </a:rPr>
              <a:t>A1.1 </a:t>
            </a:r>
            <a:r>
              <a:rPr lang="es-ES" sz="1200">
                <a:solidFill>
                  <a:schemeClr val="dk1"/>
                </a:solidFill>
                <a:latin typeface="Abel"/>
                <a:ea typeface="Abel"/>
                <a:cs typeface="Abel"/>
                <a:sym typeface="Abel"/>
              </a:rPr>
              <a:t>The protocol is open, free, and universally implementable</a:t>
            </a:r>
            <a:endParaRPr sz="1200">
              <a:solidFill>
                <a:schemeClr val="dk1"/>
              </a:solidFill>
              <a:latin typeface="Abel"/>
              <a:ea typeface="Abel"/>
              <a:cs typeface="Abel"/>
              <a:sym typeface="Abel"/>
            </a:endParaRPr>
          </a:p>
          <a:p>
            <a:pPr marL="0" lvl="0" indent="0" algn="l" rtl="0">
              <a:lnSpc>
                <a:spcPct val="115000"/>
              </a:lnSpc>
              <a:spcBef>
                <a:spcPts val="0"/>
              </a:spcBef>
              <a:spcAft>
                <a:spcPts val="0"/>
              </a:spcAft>
              <a:buClr>
                <a:schemeClr val="dk1"/>
              </a:buClr>
              <a:buSzPts val="1100"/>
              <a:buFont typeface="Arial"/>
              <a:buNone/>
            </a:pPr>
            <a:r>
              <a:rPr lang="es-ES" sz="1200" b="1">
                <a:solidFill>
                  <a:schemeClr val="dk1"/>
                </a:solidFill>
                <a:latin typeface="Abel"/>
                <a:ea typeface="Abel"/>
                <a:cs typeface="Abel"/>
                <a:sym typeface="Abel"/>
              </a:rPr>
              <a:t>A1.2 </a:t>
            </a:r>
            <a:r>
              <a:rPr lang="es-ES" sz="1200">
                <a:solidFill>
                  <a:schemeClr val="dk1"/>
                </a:solidFill>
                <a:latin typeface="Abel"/>
                <a:ea typeface="Abel"/>
                <a:cs typeface="Abel"/>
                <a:sym typeface="Abel"/>
              </a:rPr>
              <a:t>The protocol allows for an authentication and authorisation procedure, where necessary</a:t>
            </a:r>
            <a:endParaRPr sz="1200">
              <a:solidFill>
                <a:schemeClr val="dk1"/>
              </a:solidFill>
              <a:latin typeface="Abel"/>
              <a:ea typeface="Abel"/>
              <a:cs typeface="Abel"/>
              <a:sym typeface="Abel"/>
            </a:endParaRPr>
          </a:p>
          <a:p>
            <a:pPr marL="0" lvl="0" indent="0" algn="l" rtl="0">
              <a:lnSpc>
                <a:spcPct val="115000"/>
              </a:lnSpc>
              <a:spcBef>
                <a:spcPts val="0"/>
              </a:spcBef>
              <a:spcAft>
                <a:spcPts val="0"/>
              </a:spcAft>
              <a:buClr>
                <a:schemeClr val="dk1"/>
              </a:buClr>
              <a:buSzPts val="1100"/>
              <a:buFont typeface="Arial"/>
              <a:buNone/>
            </a:pPr>
            <a:r>
              <a:rPr lang="es-ES" sz="1200" b="1">
                <a:solidFill>
                  <a:schemeClr val="dk1"/>
                </a:solidFill>
                <a:latin typeface="Abel"/>
                <a:ea typeface="Abel"/>
                <a:cs typeface="Abel"/>
                <a:sym typeface="Abel"/>
              </a:rPr>
              <a:t>A2. </a:t>
            </a:r>
            <a:r>
              <a:rPr lang="es-ES" sz="1200">
                <a:solidFill>
                  <a:schemeClr val="dk1"/>
                </a:solidFill>
                <a:latin typeface="Abel"/>
                <a:ea typeface="Abel"/>
                <a:cs typeface="Abel"/>
                <a:sym typeface="Abel"/>
              </a:rPr>
              <a:t>Metadata are accessible, even when the data are no longer available</a:t>
            </a:r>
            <a:endParaRPr sz="1200">
              <a:solidFill>
                <a:schemeClr val="dk1"/>
              </a:solidFill>
              <a:latin typeface="Abel"/>
              <a:ea typeface="Abel"/>
              <a:cs typeface="Abel"/>
              <a:sym typeface="Abel"/>
            </a:endParaRPr>
          </a:p>
        </p:txBody>
      </p:sp>
      <p:sp>
        <p:nvSpPr>
          <p:cNvPr id="123" name="Google Shape;123;p3"/>
          <p:cNvSpPr txBox="1"/>
          <p:nvPr/>
        </p:nvSpPr>
        <p:spPr>
          <a:xfrm>
            <a:off x="4951353" y="4075862"/>
            <a:ext cx="3609600" cy="506700"/>
          </a:xfrm>
          <a:prstGeom prst="rect">
            <a:avLst/>
          </a:prstGeom>
          <a:solidFill>
            <a:srgbClr val="00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ES" sz="1000" b="1" i="0" u="none" strike="noStrike" cap="none">
                <a:solidFill>
                  <a:schemeClr val="dk1"/>
                </a:solidFill>
                <a:latin typeface="Abel"/>
                <a:ea typeface="Abel"/>
                <a:cs typeface="Abel"/>
                <a:sym typeface="Abel"/>
              </a:rPr>
              <a:t>Wilkinson, M. D., et al. (2016). The FAIR Guiding Principles for scientific data management and stewardship. </a:t>
            </a:r>
            <a:r>
              <a:rPr lang="es-ES" sz="1000" b="1" i="1" u="none" strike="noStrike" cap="none">
                <a:solidFill>
                  <a:schemeClr val="dk1"/>
                </a:solidFill>
                <a:latin typeface="Abel"/>
                <a:ea typeface="Abel"/>
                <a:cs typeface="Abel"/>
                <a:sym typeface="Abel"/>
              </a:rPr>
              <a:t>Scientific data</a:t>
            </a:r>
            <a:r>
              <a:rPr lang="es-ES" sz="1000" b="1" i="0" u="none" strike="noStrike" cap="none">
                <a:solidFill>
                  <a:schemeClr val="dk1"/>
                </a:solidFill>
                <a:latin typeface="Abel"/>
                <a:ea typeface="Abel"/>
                <a:cs typeface="Abel"/>
                <a:sym typeface="Abel"/>
              </a:rPr>
              <a:t>, 3</a:t>
            </a:r>
            <a:endParaRPr sz="1000" b="1"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
                                            <p:txEl>
                                              <p:pRg st="0" end="0"/>
                                            </p:txEl>
                                          </p:spTgt>
                                        </p:tgtEl>
                                        <p:attrNameLst>
                                          <p:attrName>style.visibility</p:attrName>
                                        </p:attrNameLst>
                                      </p:cBhvr>
                                      <p:to>
                                        <p:strVal val="visible"/>
                                      </p:to>
                                    </p:set>
                                    <p:anim calcmode="lin" valueType="num">
                                      <p:cBhvr additive="base">
                                        <p:cTn id="7" dur="1000"/>
                                        <p:tgtEl>
                                          <p:spTgt spid="1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2">
                                            <p:txEl>
                                              <p:pRg st="1" end="1"/>
                                            </p:txEl>
                                          </p:spTgt>
                                        </p:tgtEl>
                                        <p:attrNameLst>
                                          <p:attrName>style.visibility</p:attrName>
                                        </p:attrNameLst>
                                      </p:cBhvr>
                                      <p:to>
                                        <p:strVal val="visible"/>
                                      </p:to>
                                    </p:set>
                                    <p:anim calcmode="lin" valueType="num">
                                      <p:cBhvr additive="base">
                                        <p:cTn id="12" dur="1000"/>
                                        <p:tgtEl>
                                          <p:spTgt spid="1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2">
                                            <p:txEl>
                                              <p:pRg st="2" end="2"/>
                                            </p:txEl>
                                          </p:spTgt>
                                        </p:tgtEl>
                                        <p:attrNameLst>
                                          <p:attrName>style.visibility</p:attrName>
                                        </p:attrNameLst>
                                      </p:cBhvr>
                                      <p:to>
                                        <p:strVal val="visible"/>
                                      </p:to>
                                    </p:set>
                                    <p:anim calcmode="lin" valueType="num">
                                      <p:cBhvr additive="base">
                                        <p:cTn id="17" dur="1000"/>
                                        <p:tgtEl>
                                          <p:spTgt spid="1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2">
                                            <p:txEl>
                                              <p:pRg st="3" end="3"/>
                                            </p:txEl>
                                          </p:spTgt>
                                        </p:tgtEl>
                                        <p:attrNameLst>
                                          <p:attrName>style.visibility</p:attrName>
                                        </p:attrNameLst>
                                      </p:cBhvr>
                                      <p:to>
                                        <p:strVal val="visible"/>
                                      </p:to>
                                    </p:set>
                                    <p:anim calcmode="lin" valueType="num">
                                      <p:cBhvr additive="base">
                                        <p:cTn id="22" dur="1000"/>
                                        <p:tgtEl>
                                          <p:spTgt spid="12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2">
                                            <p:txEl>
                                              <p:pRg st="4" end="4"/>
                                            </p:txEl>
                                          </p:spTgt>
                                        </p:tgtEl>
                                        <p:attrNameLst>
                                          <p:attrName>style.visibility</p:attrName>
                                        </p:attrNameLst>
                                      </p:cBhvr>
                                      <p:to>
                                        <p:strVal val="visible"/>
                                      </p:to>
                                    </p:set>
                                    <p:anim calcmode="lin" valueType="num">
                                      <p:cBhvr additive="base">
                                        <p:cTn id="27" dur="1000"/>
                                        <p:tgtEl>
                                          <p:spTgt spid="12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2">
                                            <p:txEl>
                                              <p:pRg st="5" end="5"/>
                                            </p:txEl>
                                          </p:spTgt>
                                        </p:tgtEl>
                                        <p:attrNameLst>
                                          <p:attrName>style.visibility</p:attrName>
                                        </p:attrNameLst>
                                      </p:cBhvr>
                                      <p:to>
                                        <p:strVal val="visible"/>
                                      </p:to>
                                    </p:set>
                                    <p:anim calcmode="lin" valueType="num">
                                      <p:cBhvr additive="base">
                                        <p:cTn id="32" dur="1000"/>
                                        <p:tgtEl>
                                          <p:spTgt spid="12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2">
                                            <p:txEl>
                                              <p:pRg st="6" end="6"/>
                                            </p:txEl>
                                          </p:spTgt>
                                        </p:tgtEl>
                                        <p:attrNameLst>
                                          <p:attrName>style.visibility</p:attrName>
                                        </p:attrNameLst>
                                      </p:cBhvr>
                                      <p:to>
                                        <p:strVal val="visible"/>
                                      </p:to>
                                    </p:set>
                                    <p:anim calcmode="lin" valueType="num">
                                      <p:cBhvr additive="base">
                                        <p:cTn id="37" dur="1000"/>
                                        <p:tgtEl>
                                          <p:spTgt spid="12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22">
                                            <p:txEl>
                                              <p:pRg st="7" end="7"/>
                                            </p:txEl>
                                          </p:spTgt>
                                        </p:tgtEl>
                                        <p:attrNameLst>
                                          <p:attrName>style.visibility</p:attrName>
                                        </p:attrNameLst>
                                      </p:cBhvr>
                                      <p:to>
                                        <p:strVal val="visible"/>
                                      </p:to>
                                    </p:set>
                                    <p:anim calcmode="lin" valueType="num">
                                      <p:cBhvr additive="base">
                                        <p:cTn id="42" dur="1000"/>
                                        <p:tgtEl>
                                          <p:spTgt spid="12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22">
                                            <p:txEl>
                                              <p:pRg st="8" end="8"/>
                                            </p:txEl>
                                          </p:spTgt>
                                        </p:tgtEl>
                                        <p:attrNameLst>
                                          <p:attrName>style.visibility</p:attrName>
                                        </p:attrNameLst>
                                      </p:cBhvr>
                                      <p:to>
                                        <p:strVal val="visible"/>
                                      </p:to>
                                    </p:set>
                                    <p:anim calcmode="lin" valueType="num">
                                      <p:cBhvr additive="base">
                                        <p:cTn id="47" dur="1000"/>
                                        <p:tgtEl>
                                          <p:spTgt spid="12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22">
                                            <p:txEl>
                                              <p:pRg st="9" end="9"/>
                                            </p:txEl>
                                          </p:spTgt>
                                        </p:tgtEl>
                                        <p:attrNameLst>
                                          <p:attrName>style.visibility</p:attrName>
                                        </p:attrNameLst>
                                      </p:cBhvr>
                                      <p:to>
                                        <p:strVal val="visible"/>
                                      </p:to>
                                    </p:set>
                                    <p:anim calcmode="lin" valueType="num">
                                      <p:cBhvr additive="base">
                                        <p:cTn id="52" dur="1000"/>
                                        <p:tgtEl>
                                          <p:spTgt spid="12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21">
                                            <p:txEl>
                                              <p:pRg st="0" end="0"/>
                                            </p:txEl>
                                          </p:spTgt>
                                        </p:tgtEl>
                                        <p:attrNameLst>
                                          <p:attrName>style.visibility</p:attrName>
                                        </p:attrNameLst>
                                      </p:cBhvr>
                                      <p:to>
                                        <p:strVal val="visible"/>
                                      </p:to>
                                    </p:set>
                                    <p:anim calcmode="lin" valueType="num">
                                      <p:cBhvr additive="base">
                                        <p:cTn id="57" dur="1000"/>
                                        <p:tgtEl>
                                          <p:spTgt spid="1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21">
                                            <p:txEl>
                                              <p:pRg st="1" end="1"/>
                                            </p:txEl>
                                          </p:spTgt>
                                        </p:tgtEl>
                                        <p:attrNameLst>
                                          <p:attrName>style.visibility</p:attrName>
                                        </p:attrNameLst>
                                      </p:cBhvr>
                                      <p:to>
                                        <p:strVal val="visible"/>
                                      </p:to>
                                    </p:set>
                                    <p:anim calcmode="lin" valueType="num">
                                      <p:cBhvr additive="base">
                                        <p:cTn id="62" dur="1000"/>
                                        <p:tgtEl>
                                          <p:spTgt spid="1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21">
                                            <p:txEl>
                                              <p:pRg st="2" end="2"/>
                                            </p:txEl>
                                          </p:spTgt>
                                        </p:tgtEl>
                                        <p:attrNameLst>
                                          <p:attrName>style.visibility</p:attrName>
                                        </p:attrNameLst>
                                      </p:cBhvr>
                                      <p:to>
                                        <p:strVal val="visible"/>
                                      </p:to>
                                    </p:set>
                                    <p:anim calcmode="lin" valueType="num">
                                      <p:cBhvr additive="base">
                                        <p:cTn id="67" dur="1000"/>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21">
                                            <p:txEl>
                                              <p:pRg st="3" end="3"/>
                                            </p:txEl>
                                          </p:spTgt>
                                        </p:tgtEl>
                                        <p:attrNameLst>
                                          <p:attrName>style.visibility</p:attrName>
                                        </p:attrNameLst>
                                      </p:cBhvr>
                                      <p:to>
                                        <p:strVal val="visible"/>
                                      </p:to>
                                    </p:set>
                                    <p:anim calcmode="lin" valueType="num">
                                      <p:cBhvr additive="base">
                                        <p:cTn id="72" dur="1000"/>
                                        <p:tgtEl>
                                          <p:spTgt spid="12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21">
                                            <p:txEl>
                                              <p:pRg st="4" end="4"/>
                                            </p:txEl>
                                          </p:spTgt>
                                        </p:tgtEl>
                                        <p:attrNameLst>
                                          <p:attrName>style.visibility</p:attrName>
                                        </p:attrNameLst>
                                      </p:cBhvr>
                                      <p:to>
                                        <p:strVal val="visible"/>
                                      </p:to>
                                    </p:set>
                                    <p:anim calcmode="lin" valueType="num">
                                      <p:cBhvr additive="base">
                                        <p:cTn id="77" dur="1000"/>
                                        <p:tgtEl>
                                          <p:spTgt spid="12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121">
                                            <p:txEl>
                                              <p:pRg st="5" end="5"/>
                                            </p:txEl>
                                          </p:spTgt>
                                        </p:tgtEl>
                                        <p:attrNameLst>
                                          <p:attrName>style.visibility</p:attrName>
                                        </p:attrNameLst>
                                      </p:cBhvr>
                                      <p:to>
                                        <p:strVal val="visible"/>
                                      </p:to>
                                    </p:set>
                                    <p:anim calcmode="lin" valueType="num">
                                      <p:cBhvr additive="base">
                                        <p:cTn id="82" dur="1000"/>
                                        <p:tgtEl>
                                          <p:spTgt spid="12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21">
                                            <p:txEl>
                                              <p:pRg st="6" end="6"/>
                                            </p:txEl>
                                          </p:spTgt>
                                        </p:tgtEl>
                                        <p:attrNameLst>
                                          <p:attrName>style.visibility</p:attrName>
                                        </p:attrNameLst>
                                      </p:cBhvr>
                                      <p:to>
                                        <p:strVal val="visible"/>
                                      </p:to>
                                    </p:set>
                                    <p:anim calcmode="lin" valueType="num">
                                      <p:cBhvr additive="base">
                                        <p:cTn id="87" dur="1000"/>
                                        <p:tgtEl>
                                          <p:spTgt spid="12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childTnLst>
                                    <p:set>
                                      <p:cBhvr>
                                        <p:cTn id="91" dur="1" fill="hold">
                                          <p:stCondLst>
                                            <p:cond delay="0"/>
                                          </p:stCondLst>
                                        </p:cTn>
                                        <p:tgtEl>
                                          <p:spTgt spid="121">
                                            <p:txEl>
                                              <p:pRg st="7" end="7"/>
                                            </p:txEl>
                                          </p:spTgt>
                                        </p:tgtEl>
                                        <p:attrNameLst>
                                          <p:attrName>style.visibility</p:attrName>
                                        </p:attrNameLst>
                                      </p:cBhvr>
                                      <p:to>
                                        <p:strVal val="visible"/>
                                      </p:to>
                                    </p:set>
                                    <p:anim calcmode="lin" valueType="num">
                                      <p:cBhvr additive="base">
                                        <p:cTn id="92" dur="1000"/>
                                        <p:tgtEl>
                                          <p:spTgt spid="12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21">
                                            <p:txEl>
                                              <p:pRg st="8" end="8"/>
                                            </p:txEl>
                                          </p:spTgt>
                                        </p:tgtEl>
                                        <p:attrNameLst>
                                          <p:attrName>style.visibility</p:attrName>
                                        </p:attrNameLst>
                                      </p:cBhvr>
                                      <p:to>
                                        <p:strVal val="visible"/>
                                      </p:to>
                                    </p:set>
                                    <p:anim calcmode="lin" valueType="num">
                                      <p:cBhvr additive="base">
                                        <p:cTn id="97" dur="1000"/>
                                        <p:tgtEl>
                                          <p:spTgt spid="12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8" fill="hold" nodeType="click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1000"/>
                                        <p:tgtEl>
                                          <p:spTgt spid="12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4190b8523b_0_97"/>
          <p:cNvSpPr txBox="1">
            <a:spLocks noGrp="1"/>
          </p:cNvSpPr>
          <p:nvPr>
            <p:ph type="title"/>
          </p:nvPr>
        </p:nvSpPr>
        <p:spPr>
          <a:xfrm>
            <a:off x="311700" y="2821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ES">
                <a:latin typeface="Maven Pro Medium"/>
                <a:ea typeface="Maven Pro Medium"/>
                <a:cs typeface="Maven Pro Medium"/>
                <a:sym typeface="Maven Pro Medium"/>
              </a:rPr>
              <a:t>Outline</a:t>
            </a:r>
            <a:endParaRPr>
              <a:latin typeface="Maven Pro Medium"/>
              <a:ea typeface="Maven Pro Medium"/>
              <a:cs typeface="Maven Pro Medium"/>
              <a:sym typeface="Maven Pro Medium"/>
            </a:endParaRPr>
          </a:p>
        </p:txBody>
      </p:sp>
      <p:sp>
        <p:nvSpPr>
          <p:cNvPr id="129" name="Google Shape;129;g4190b8523b_0_9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s-ES"/>
              <a:t>5</a:t>
            </a:fld>
            <a:endParaRPr/>
          </a:p>
        </p:txBody>
      </p:sp>
      <p:pic>
        <p:nvPicPr>
          <p:cNvPr id="130" name="Google Shape;130;g4190b8523b_0_97"/>
          <p:cNvPicPr preferRelativeResize="0"/>
          <p:nvPr/>
        </p:nvPicPr>
        <p:blipFill rotWithShape="1">
          <a:blip r:embed="rId3">
            <a:alphaModFix/>
          </a:blip>
          <a:srcRect/>
          <a:stretch/>
        </p:blipFill>
        <p:spPr>
          <a:xfrm>
            <a:off x="6648996" y="128902"/>
            <a:ext cx="2371151" cy="888824"/>
          </a:xfrm>
          <a:prstGeom prst="rect">
            <a:avLst/>
          </a:prstGeom>
          <a:noFill/>
          <a:ln>
            <a:noFill/>
          </a:ln>
        </p:spPr>
      </p:pic>
      <p:sp>
        <p:nvSpPr>
          <p:cNvPr id="131" name="Google Shape;131;g4190b8523b_0_97"/>
          <p:cNvSpPr txBox="1"/>
          <p:nvPr/>
        </p:nvSpPr>
        <p:spPr>
          <a:xfrm>
            <a:off x="4832400" y="927283"/>
            <a:ext cx="3999900" cy="2823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s-ES" sz="2400" b="1">
                <a:solidFill>
                  <a:schemeClr val="accent1"/>
                </a:solidFill>
                <a:latin typeface="Abel"/>
                <a:ea typeface="Abel"/>
                <a:cs typeface="Abel"/>
                <a:sym typeface="Abel"/>
              </a:rPr>
              <a:t>2. Practice:</a:t>
            </a:r>
            <a:endParaRPr b="1">
              <a:latin typeface="Abel"/>
              <a:ea typeface="Abel"/>
              <a:cs typeface="Abel"/>
              <a:sym typeface="Abel"/>
            </a:endParaRPr>
          </a:p>
          <a:p>
            <a:pPr marL="457200" marR="0" lvl="0" indent="-304800" algn="l" rtl="0">
              <a:lnSpc>
                <a:spcPct val="115000"/>
              </a:lnSpc>
              <a:spcBef>
                <a:spcPts val="0"/>
              </a:spcBef>
              <a:spcAft>
                <a:spcPts val="0"/>
              </a:spcAft>
              <a:buSzPts val="1200"/>
              <a:buFont typeface="Maven Pro"/>
              <a:buChar char="●"/>
            </a:pPr>
            <a:r>
              <a:rPr lang="es-ES" sz="1200">
                <a:latin typeface="Maven Pro"/>
                <a:ea typeface="Maven Pro"/>
                <a:cs typeface="Maven Pro"/>
                <a:sym typeface="Maven Pro"/>
              </a:rPr>
              <a:t>FAIR4Health: Objectives, use cases and datasets</a:t>
            </a:r>
            <a:endParaRPr sz="1200">
              <a:latin typeface="Maven Pro"/>
              <a:ea typeface="Maven Pro"/>
              <a:cs typeface="Maven Pro"/>
              <a:sym typeface="Maven Pro"/>
            </a:endParaRPr>
          </a:p>
          <a:p>
            <a:pPr marL="457200" marR="0" lvl="0" indent="-304800" algn="l" rtl="0">
              <a:lnSpc>
                <a:spcPct val="115000"/>
              </a:lnSpc>
              <a:spcBef>
                <a:spcPts val="0"/>
              </a:spcBef>
              <a:spcAft>
                <a:spcPts val="0"/>
              </a:spcAft>
              <a:buSzPts val="1200"/>
              <a:buFont typeface="Maven Pro"/>
              <a:buChar char="●"/>
            </a:pPr>
            <a:r>
              <a:rPr lang="es-ES" sz="1200">
                <a:latin typeface="Maven Pro"/>
                <a:ea typeface="Maven Pro"/>
                <a:cs typeface="Maven Pro"/>
                <a:sym typeface="Maven Pro"/>
              </a:rPr>
              <a:t>The FAIRification workflow</a:t>
            </a:r>
            <a:endParaRPr sz="1200">
              <a:latin typeface="Maven Pro"/>
              <a:ea typeface="Maven Pro"/>
              <a:cs typeface="Maven Pro"/>
              <a:sym typeface="Maven Pro"/>
            </a:endParaRPr>
          </a:p>
          <a:p>
            <a:pPr marL="457200" marR="0" lvl="0" indent="-304800" algn="l" rtl="0">
              <a:lnSpc>
                <a:spcPct val="115000"/>
              </a:lnSpc>
              <a:spcBef>
                <a:spcPts val="0"/>
              </a:spcBef>
              <a:spcAft>
                <a:spcPts val="0"/>
              </a:spcAft>
              <a:buSzPts val="1200"/>
              <a:buFont typeface="Maven Pro"/>
              <a:buChar char="●"/>
            </a:pPr>
            <a:r>
              <a:rPr lang="es-ES" sz="1200">
                <a:latin typeface="Maven Pro"/>
                <a:ea typeface="Maven Pro"/>
                <a:cs typeface="Maven Pro"/>
                <a:sym typeface="Maven Pro"/>
              </a:rPr>
              <a:t>Guidelines for Biomedical Research Organizations to implement a FAIR data policy</a:t>
            </a:r>
            <a:endParaRPr sz="1200">
              <a:latin typeface="Maven Pro"/>
              <a:ea typeface="Maven Pro"/>
              <a:cs typeface="Maven Pro"/>
              <a:sym typeface="Maven Pro"/>
            </a:endParaRPr>
          </a:p>
          <a:p>
            <a:pPr marL="0" marR="0" lvl="0" indent="0" algn="l" rtl="0">
              <a:lnSpc>
                <a:spcPct val="115000"/>
              </a:lnSpc>
              <a:spcBef>
                <a:spcPts val="0"/>
              </a:spcBef>
              <a:spcAft>
                <a:spcPts val="0"/>
              </a:spcAft>
              <a:buNone/>
            </a:pPr>
            <a:endParaRPr sz="1200" b="0" i="0" u="none" strike="noStrike" cap="none">
              <a:solidFill>
                <a:srgbClr val="000000"/>
              </a:solidFill>
              <a:latin typeface="Abel"/>
              <a:ea typeface="Abel"/>
              <a:cs typeface="Abel"/>
              <a:sym typeface="Abel"/>
            </a:endParaRPr>
          </a:p>
        </p:txBody>
      </p:sp>
      <p:sp>
        <p:nvSpPr>
          <p:cNvPr id="132" name="Google Shape;132;g4190b8523b_0_97"/>
          <p:cNvSpPr txBox="1">
            <a:spLocks noGrp="1"/>
          </p:cNvSpPr>
          <p:nvPr>
            <p:ph type="body" idx="1"/>
          </p:nvPr>
        </p:nvSpPr>
        <p:spPr>
          <a:xfrm>
            <a:off x="311700" y="927283"/>
            <a:ext cx="39999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ES" sz="2400" b="1">
                <a:solidFill>
                  <a:schemeClr val="accent1"/>
                </a:solidFill>
                <a:latin typeface="Abel"/>
                <a:ea typeface="Abel"/>
                <a:cs typeface="Abel"/>
                <a:sym typeface="Abel"/>
              </a:rPr>
              <a:t>1. Theory:</a:t>
            </a:r>
            <a:endParaRPr sz="1600" b="1">
              <a:solidFill>
                <a:schemeClr val="accent1"/>
              </a:solidFill>
              <a:latin typeface="Abel"/>
              <a:ea typeface="Abel"/>
              <a:cs typeface="Abel"/>
              <a:sym typeface="Abel"/>
            </a:endParaRPr>
          </a:p>
          <a:p>
            <a:pPr marL="457200" lvl="0" indent="-304800" algn="l" rtl="0">
              <a:lnSpc>
                <a:spcPct val="115000"/>
              </a:lnSpc>
              <a:spcBef>
                <a:spcPts val="0"/>
              </a:spcBef>
              <a:spcAft>
                <a:spcPts val="0"/>
              </a:spcAft>
              <a:buClr>
                <a:schemeClr val="dk1"/>
              </a:buClr>
              <a:buSzPts val="1200"/>
              <a:buFont typeface="Maven Pro"/>
              <a:buChar char="●"/>
            </a:pPr>
            <a:r>
              <a:rPr lang="es-ES" sz="1200">
                <a:solidFill>
                  <a:schemeClr val="dk1"/>
                </a:solidFill>
                <a:latin typeface="Maven Pro"/>
                <a:ea typeface="Maven Pro"/>
                <a:cs typeface="Maven Pro"/>
                <a:sym typeface="Maven Pro"/>
              </a:rPr>
              <a:t>What FAIR stands for?</a:t>
            </a:r>
            <a:endParaRPr sz="1200">
              <a:solidFill>
                <a:schemeClr val="dk1"/>
              </a:solidFill>
              <a:latin typeface="Maven Pro"/>
              <a:ea typeface="Maven Pro"/>
              <a:cs typeface="Maven Pro"/>
              <a:sym typeface="Maven Pro"/>
            </a:endParaRPr>
          </a:p>
          <a:p>
            <a:pPr marL="457200" lvl="0" indent="-304800" algn="l" rtl="0">
              <a:lnSpc>
                <a:spcPct val="115000"/>
              </a:lnSpc>
              <a:spcBef>
                <a:spcPts val="0"/>
              </a:spcBef>
              <a:spcAft>
                <a:spcPts val="0"/>
              </a:spcAft>
              <a:buClr>
                <a:srgbClr val="0000FF"/>
              </a:buClr>
              <a:buSzPts val="1200"/>
              <a:buFont typeface="Maven Pro"/>
              <a:buChar char="●"/>
            </a:pPr>
            <a:r>
              <a:rPr lang="es-ES" sz="1200" b="1">
                <a:solidFill>
                  <a:srgbClr val="0000FF"/>
                </a:solidFill>
                <a:latin typeface="Maven Pro"/>
                <a:ea typeface="Maven Pro"/>
                <a:cs typeface="Maven Pro"/>
                <a:sym typeface="Maven Pro"/>
              </a:rPr>
              <a:t>Why go FAIR?</a:t>
            </a:r>
            <a:endParaRPr sz="1200" b="1">
              <a:solidFill>
                <a:srgbClr val="0000FF"/>
              </a:solidFill>
              <a:latin typeface="Maven Pro"/>
              <a:ea typeface="Maven Pro"/>
              <a:cs typeface="Maven Pro"/>
              <a:sym typeface="Maven Pro"/>
            </a:endParaRPr>
          </a:p>
          <a:p>
            <a:pPr marL="457200" lvl="0" indent="-304800" algn="l" rtl="0">
              <a:spcBef>
                <a:spcPts val="0"/>
              </a:spcBef>
              <a:spcAft>
                <a:spcPts val="0"/>
              </a:spcAft>
              <a:buClr>
                <a:schemeClr val="dk1"/>
              </a:buClr>
              <a:buSzPts val="1200"/>
              <a:buFont typeface="Maven Pro"/>
              <a:buChar char="●"/>
            </a:pPr>
            <a:r>
              <a:rPr lang="es-ES" sz="1200">
                <a:solidFill>
                  <a:schemeClr val="dk1"/>
                </a:solidFill>
                <a:latin typeface="Maven Pro"/>
                <a:ea typeface="Maven Pro"/>
                <a:cs typeface="Maven Pro"/>
                <a:sym typeface="Maven Pro"/>
              </a:rPr>
              <a:t>Open data vs FAIR data</a:t>
            </a:r>
            <a:endParaRPr sz="1200">
              <a:solidFill>
                <a:schemeClr val="dk1"/>
              </a:solidFill>
              <a:latin typeface="Maven Pro"/>
              <a:ea typeface="Maven Pro"/>
              <a:cs typeface="Maven Pro"/>
              <a:sym typeface="Maven Pro"/>
            </a:endParaRPr>
          </a:p>
          <a:p>
            <a:pPr marL="457200" lvl="0" indent="-304800" algn="l" rtl="0">
              <a:lnSpc>
                <a:spcPct val="115000"/>
              </a:lnSpc>
              <a:spcBef>
                <a:spcPts val="0"/>
              </a:spcBef>
              <a:spcAft>
                <a:spcPts val="0"/>
              </a:spcAft>
              <a:buClr>
                <a:schemeClr val="dk1"/>
              </a:buClr>
              <a:buSzPts val="1200"/>
              <a:buFont typeface="Maven Pro"/>
              <a:buChar char="●"/>
            </a:pPr>
            <a:r>
              <a:rPr lang="es-ES" sz="1200">
                <a:solidFill>
                  <a:schemeClr val="dk1"/>
                </a:solidFill>
                <a:latin typeface="Maven Pro"/>
                <a:ea typeface="Maven Pro"/>
                <a:cs typeface="Maven Pro"/>
                <a:sym typeface="Maven Pro"/>
              </a:rPr>
              <a:t>FAIR data quality (metrics)</a:t>
            </a:r>
            <a:endParaRPr sz="1200">
              <a:solidFill>
                <a:schemeClr val="dk1"/>
              </a:solidFill>
              <a:latin typeface="Maven Pro"/>
              <a:ea typeface="Maven Pro"/>
              <a:cs typeface="Maven Pro"/>
              <a:sym typeface="Maven Pro"/>
            </a:endParaRPr>
          </a:p>
          <a:p>
            <a:pPr marL="457200" lvl="0" indent="-304800" algn="l" rtl="0">
              <a:lnSpc>
                <a:spcPct val="115000"/>
              </a:lnSpc>
              <a:spcBef>
                <a:spcPts val="0"/>
              </a:spcBef>
              <a:spcAft>
                <a:spcPts val="0"/>
              </a:spcAft>
              <a:buClr>
                <a:schemeClr val="dk1"/>
              </a:buClr>
              <a:buSzPts val="1200"/>
              <a:buFont typeface="Maven Pro"/>
              <a:buChar char="●"/>
            </a:pPr>
            <a:r>
              <a:rPr lang="es-ES" sz="1200">
                <a:solidFill>
                  <a:schemeClr val="dk1"/>
                </a:solidFill>
                <a:latin typeface="Maven Pro"/>
                <a:ea typeface="Maven Pro"/>
                <a:cs typeface="Maven Pro"/>
                <a:sym typeface="Maven Pro"/>
              </a:rPr>
              <a:t>FAIR repositories</a:t>
            </a:r>
            <a:endParaRPr sz="1600">
              <a:solidFill>
                <a:schemeClr val="dk1"/>
              </a:solidFill>
              <a:latin typeface="Maven Pro Medium"/>
              <a:ea typeface="Maven Pro Medium"/>
              <a:cs typeface="Maven Pro Medium"/>
              <a:sym typeface="Maven Pro Medium"/>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Maven Pro"/>
              <a:ea typeface="Maven Pro"/>
              <a:cs typeface="Maven Pro"/>
              <a:sym typeface="Maven Pr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4190b8523b_0_105"/>
          <p:cNvSpPr txBox="1">
            <a:spLocks noGrp="1"/>
          </p:cNvSpPr>
          <p:nvPr>
            <p:ph type="title"/>
          </p:nvPr>
        </p:nvSpPr>
        <p:spPr>
          <a:xfrm>
            <a:off x="311700" y="2821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ES">
                <a:latin typeface="Maven Pro Medium"/>
                <a:ea typeface="Maven Pro Medium"/>
                <a:cs typeface="Maven Pro Medium"/>
                <a:sym typeface="Maven Pro Medium"/>
              </a:rPr>
              <a:t>FAIR in H2020</a:t>
            </a:r>
            <a:endParaRPr>
              <a:latin typeface="Maven Pro Medium"/>
              <a:ea typeface="Maven Pro Medium"/>
              <a:cs typeface="Maven Pro Medium"/>
              <a:sym typeface="Maven Pro Medium"/>
            </a:endParaRPr>
          </a:p>
        </p:txBody>
      </p:sp>
      <p:sp>
        <p:nvSpPr>
          <p:cNvPr id="138" name="Google Shape;138;g4190b8523b_0_10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s-ES"/>
              <a:t>6</a:t>
            </a:fld>
            <a:endParaRPr/>
          </a:p>
        </p:txBody>
      </p:sp>
      <p:pic>
        <p:nvPicPr>
          <p:cNvPr id="139" name="Google Shape;139;g4190b8523b_0_105"/>
          <p:cNvPicPr preferRelativeResize="0"/>
          <p:nvPr/>
        </p:nvPicPr>
        <p:blipFill rotWithShape="1">
          <a:blip r:embed="rId3">
            <a:alphaModFix/>
          </a:blip>
          <a:srcRect/>
          <a:stretch/>
        </p:blipFill>
        <p:spPr>
          <a:xfrm>
            <a:off x="6648996" y="128902"/>
            <a:ext cx="2371151" cy="888824"/>
          </a:xfrm>
          <a:prstGeom prst="rect">
            <a:avLst/>
          </a:prstGeom>
          <a:noFill/>
          <a:ln>
            <a:noFill/>
          </a:ln>
        </p:spPr>
      </p:pic>
      <p:pic>
        <p:nvPicPr>
          <p:cNvPr id="140" name="Google Shape;140;g4190b8523b_0_105"/>
          <p:cNvPicPr preferRelativeResize="0"/>
          <p:nvPr/>
        </p:nvPicPr>
        <p:blipFill>
          <a:blip r:embed="rId4">
            <a:alphaModFix/>
          </a:blip>
          <a:stretch>
            <a:fillRect/>
          </a:stretch>
        </p:blipFill>
        <p:spPr>
          <a:xfrm>
            <a:off x="166650" y="955824"/>
            <a:ext cx="2932275" cy="2180400"/>
          </a:xfrm>
          <a:prstGeom prst="rect">
            <a:avLst/>
          </a:prstGeom>
          <a:noFill/>
          <a:ln>
            <a:noFill/>
          </a:ln>
        </p:spPr>
      </p:pic>
      <p:pic>
        <p:nvPicPr>
          <p:cNvPr id="141" name="Google Shape;141;g4190b8523b_0_105"/>
          <p:cNvPicPr preferRelativeResize="0"/>
          <p:nvPr/>
        </p:nvPicPr>
        <p:blipFill>
          <a:blip r:embed="rId5">
            <a:alphaModFix/>
          </a:blip>
          <a:stretch>
            <a:fillRect/>
          </a:stretch>
        </p:blipFill>
        <p:spPr>
          <a:xfrm>
            <a:off x="3299000" y="1543051"/>
            <a:ext cx="3590925" cy="2057400"/>
          </a:xfrm>
          <a:prstGeom prst="rect">
            <a:avLst/>
          </a:prstGeom>
          <a:noFill/>
          <a:ln>
            <a:noFill/>
          </a:ln>
        </p:spPr>
      </p:pic>
      <p:pic>
        <p:nvPicPr>
          <p:cNvPr id="142" name="Google Shape;142;g4190b8523b_0_105"/>
          <p:cNvPicPr preferRelativeResize="0"/>
          <p:nvPr/>
        </p:nvPicPr>
        <p:blipFill>
          <a:blip r:embed="rId6">
            <a:alphaModFix/>
          </a:blip>
          <a:stretch>
            <a:fillRect/>
          </a:stretch>
        </p:blipFill>
        <p:spPr>
          <a:xfrm>
            <a:off x="7090000" y="1875376"/>
            <a:ext cx="1838325" cy="2552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1000"/>
                                        <p:tgtEl>
                                          <p:spTgt spid="1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gtEl>
                                        <p:attrNameLst>
                                          <p:attrName>style.visibility</p:attrName>
                                        </p:attrNameLst>
                                      </p:cBhvr>
                                      <p:to>
                                        <p:strVal val="visible"/>
                                      </p:to>
                                    </p:set>
                                    <p:animEffect transition="in" filter="fade">
                                      <p:cBhvr>
                                        <p:cTn id="12" dur="1000"/>
                                        <p:tgtEl>
                                          <p:spTgt spid="1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2"/>
                                        </p:tgtEl>
                                        <p:attrNameLst>
                                          <p:attrName>style.visibility</p:attrName>
                                        </p:attrNameLst>
                                      </p:cBhvr>
                                      <p:to>
                                        <p:strVal val="visible"/>
                                      </p:to>
                                    </p:set>
                                    <p:animEffect transition="in" filter="fade">
                                      <p:cBhvr>
                                        <p:cTn id="17" dur="10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41ad79cfcb_0_16"/>
          <p:cNvSpPr txBox="1">
            <a:spLocks noGrp="1"/>
          </p:cNvSpPr>
          <p:nvPr>
            <p:ph type="title"/>
          </p:nvPr>
        </p:nvSpPr>
        <p:spPr>
          <a:xfrm>
            <a:off x="311700" y="2821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ES">
                <a:latin typeface="Maven Pro Medium"/>
                <a:ea typeface="Maven Pro Medium"/>
                <a:cs typeface="Maven Pro Medium"/>
                <a:sym typeface="Maven Pro Medium"/>
              </a:rPr>
              <a:t>FAIR in the current H2020 WP</a:t>
            </a:r>
            <a:endParaRPr>
              <a:latin typeface="Maven Pro Medium"/>
              <a:ea typeface="Maven Pro Medium"/>
              <a:cs typeface="Maven Pro Medium"/>
              <a:sym typeface="Maven Pro Medium"/>
            </a:endParaRPr>
          </a:p>
        </p:txBody>
      </p:sp>
      <p:sp>
        <p:nvSpPr>
          <p:cNvPr id="148" name="Google Shape;148;g41ad79cfcb_0_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s-ES"/>
              <a:t>7</a:t>
            </a:fld>
            <a:endParaRPr/>
          </a:p>
        </p:txBody>
      </p:sp>
      <p:pic>
        <p:nvPicPr>
          <p:cNvPr id="149" name="Google Shape;149;g41ad79cfcb_0_16"/>
          <p:cNvPicPr preferRelativeResize="0"/>
          <p:nvPr/>
        </p:nvPicPr>
        <p:blipFill rotWithShape="1">
          <a:blip r:embed="rId3">
            <a:alphaModFix/>
          </a:blip>
          <a:srcRect/>
          <a:stretch/>
        </p:blipFill>
        <p:spPr>
          <a:xfrm>
            <a:off x="6648996" y="128902"/>
            <a:ext cx="2371151" cy="888824"/>
          </a:xfrm>
          <a:prstGeom prst="rect">
            <a:avLst/>
          </a:prstGeom>
          <a:noFill/>
          <a:ln>
            <a:noFill/>
          </a:ln>
        </p:spPr>
      </p:pic>
      <p:sp>
        <p:nvSpPr>
          <p:cNvPr id="150" name="Google Shape;150;g41ad79cfcb_0_16"/>
          <p:cNvSpPr txBox="1"/>
          <p:nvPr/>
        </p:nvSpPr>
        <p:spPr>
          <a:xfrm>
            <a:off x="311691" y="4068737"/>
            <a:ext cx="3609600" cy="506700"/>
          </a:xfrm>
          <a:prstGeom prst="rect">
            <a:avLst/>
          </a:prstGeom>
          <a:solidFill>
            <a:srgbClr val="00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ES" sz="1000" b="1">
                <a:solidFill>
                  <a:schemeClr val="dk1"/>
                </a:solidFill>
                <a:latin typeface="Abel"/>
                <a:ea typeface="Abel"/>
                <a:cs typeface="Abel"/>
                <a:sym typeface="Abel"/>
              </a:rPr>
              <a:t>Horizon 2020 Work Programme 2018-2020</a:t>
            </a:r>
            <a:endParaRPr sz="1000" b="1">
              <a:solidFill>
                <a:schemeClr val="dk1"/>
              </a:solidFill>
              <a:latin typeface="Abel"/>
              <a:ea typeface="Abel"/>
              <a:cs typeface="Abel"/>
              <a:sym typeface="Abel"/>
            </a:endParaRPr>
          </a:p>
          <a:p>
            <a:pPr marL="0" marR="0" lvl="0" indent="0" algn="ctr" rtl="0">
              <a:lnSpc>
                <a:spcPct val="100000"/>
              </a:lnSpc>
              <a:spcBef>
                <a:spcPts val="0"/>
              </a:spcBef>
              <a:spcAft>
                <a:spcPts val="0"/>
              </a:spcAft>
              <a:buClr>
                <a:srgbClr val="000000"/>
              </a:buClr>
              <a:buSzPts val="1000"/>
              <a:buFont typeface="Arial"/>
              <a:buNone/>
            </a:pPr>
            <a:r>
              <a:rPr lang="es-ES" sz="900" u="sng">
                <a:solidFill>
                  <a:schemeClr val="hlink"/>
                </a:solidFill>
                <a:latin typeface="Abel"/>
                <a:ea typeface="Abel"/>
                <a:cs typeface="Abel"/>
                <a:sym typeface="Abel"/>
                <a:hlinkClick r:id="rId4"/>
              </a:rPr>
              <a:t>https://ec.europa.eu/research/participants/data/ref/h2020/wp/2018-2020/main/h2020-wp1820-health_en.pdf</a:t>
            </a:r>
            <a:r>
              <a:rPr lang="es-ES" sz="900">
                <a:solidFill>
                  <a:schemeClr val="dk1"/>
                </a:solidFill>
                <a:latin typeface="Abel"/>
                <a:ea typeface="Abel"/>
                <a:cs typeface="Abel"/>
                <a:sym typeface="Abel"/>
              </a:rPr>
              <a:t> </a:t>
            </a:r>
            <a:endParaRPr sz="900">
              <a:solidFill>
                <a:schemeClr val="dk1"/>
              </a:solidFill>
              <a:latin typeface="Abel"/>
              <a:ea typeface="Abel"/>
              <a:cs typeface="Abel"/>
              <a:sym typeface="Abel"/>
            </a:endParaRPr>
          </a:p>
        </p:txBody>
      </p:sp>
      <p:sp>
        <p:nvSpPr>
          <p:cNvPr id="151" name="Google Shape;151;g41ad79cfcb_0_16"/>
          <p:cNvSpPr txBox="1">
            <a:spLocks noGrp="1"/>
          </p:cNvSpPr>
          <p:nvPr>
            <p:ph type="body" idx="1"/>
          </p:nvPr>
        </p:nvSpPr>
        <p:spPr>
          <a:xfrm>
            <a:off x="4131900" y="2550375"/>
            <a:ext cx="4495200" cy="1650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ES" sz="1000">
                <a:solidFill>
                  <a:schemeClr val="dk1"/>
                </a:solidFill>
                <a:latin typeface="Maven Pro"/>
                <a:ea typeface="Maven Pro"/>
                <a:cs typeface="Maven Pro"/>
                <a:sym typeface="Maven Pro"/>
              </a:rPr>
              <a:t>Explicitly mentioned in:</a:t>
            </a:r>
            <a:endParaRPr sz="1000">
              <a:solidFill>
                <a:schemeClr val="dk1"/>
              </a:solidFill>
              <a:latin typeface="Maven Pro"/>
              <a:ea typeface="Maven Pro"/>
              <a:cs typeface="Maven Pro"/>
              <a:sym typeface="Maven Pro"/>
            </a:endParaRPr>
          </a:p>
          <a:p>
            <a:pPr marL="457200" lvl="0" indent="-292100" algn="l" rtl="0">
              <a:lnSpc>
                <a:spcPct val="115000"/>
              </a:lnSpc>
              <a:spcBef>
                <a:spcPts val="0"/>
              </a:spcBef>
              <a:spcAft>
                <a:spcPts val="0"/>
              </a:spcAft>
              <a:buClr>
                <a:schemeClr val="dk1"/>
              </a:buClr>
              <a:buSzPts val="1000"/>
              <a:buFont typeface="Maven Pro"/>
              <a:buAutoNum type="arabicPeriod"/>
            </a:pPr>
            <a:r>
              <a:rPr lang="es-ES" sz="1000" b="1">
                <a:solidFill>
                  <a:schemeClr val="dk1"/>
                </a:solidFill>
                <a:latin typeface="Maven Pro"/>
                <a:ea typeface="Maven Pro"/>
                <a:cs typeface="Maven Pro"/>
                <a:sym typeface="Maven Pro"/>
              </a:rPr>
              <a:t>SC1-BHC-02-2019: </a:t>
            </a:r>
            <a:r>
              <a:rPr lang="es-ES" sz="1000">
                <a:solidFill>
                  <a:schemeClr val="dk1"/>
                </a:solidFill>
                <a:latin typeface="Maven Pro"/>
                <a:ea typeface="Maven Pro"/>
                <a:cs typeface="Maven Pro"/>
                <a:sym typeface="Maven Pro"/>
              </a:rPr>
              <a:t>Discovery of combinatorial therapies </a:t>
            </a:r>
            <a:endParaRPr sz="1000">
              <a:solidFill>
                <a:schemeClr val="dk1"/>
              </a:solidFill>
              <a:latin typeface="Maven Pro"/>
              <a:ea typeface="Maven Pro"/>
              <a:cs typeface="Maven Pro"/>
              <a:sym typeface="Maven Pro"/>
            </a:endParaRPr>
          </a:p>
          <a:p>
            <a:pPr marL="457200" lvl="0" indent="-292100" algn="l" rtl="0">
              <a:lnSpc>
                <a:spcPct val="115000"/>
              </a:lnSpc>
              <a:spcBef>
                <a:spcPts val="0"/>
              </a:spcBef>
              <a:spcAft>
                <a:spcPts val="0"/>
              </a:spcAft>
              <a:buClr>
                <a:schemeClr val="dk1"/>
              </a:buClr>
              <a:buSzPts val="1000"/>
              <a:buFont typeface="Maven Pro"/>
              <a:buAutoNum type="arabicPeriod"/>
            </a:pPr>
            <a:r>
              <a:rPr lang="es-ES" sz="1000" b="1">
                <a:solidFill>
                  <a:schemeClr val="dk1"/>
                </a:solidFill>
                <a:latin typeface="Maven Pro"/>
                <a:ea typeface="Maven Pro"/>
                <a:cs typeface="Maven Pro"/>
                <a:sym typeface="Maven Pro"/>
              </a:rPr>
              <a:t>SC1-HCO-02-2018:</a:t>
            </a:r>
            <a:r>
              <a:rPr lang="es-ES" sz="1000">
                <a:solidFill>
                  <a:schemeClr val="dk1"/>
                </a:solidFill>
                <a:latin typeface="Maven Pro"/>
                <a:ea typeface="Maven Pro"/>
                <a:cs typeface="Maven Pro"/>
                <a:sym typeface="Maven Pro"/>
              </a:rPr>
              <a:t> Data integration for personalised medicine </a:t>
            </a:r>
            <a:endParaRPr sz="1000">
              <a:solidFill>
                <a:schemeClr val="dk1"/>
              </a:solidFill>
              <a:latin typeface="Maven Pro"/>
              <a:ea typeface="Maven Pro"/>
              <a:cs typeface="Maven Pro"/>
              <a:sym typeface="Maven Pro"/>
            </a:endParaRPr>
          </a:p>
          <a:p>
            <a:pPr marL="457200" lvl="0" indent="-292100" algn="l" rtl="0">
              <a:lnSpc>
                <a:spcPct val="115000"/>
              </a:lnSpc>
              <a:spcBef>
                <a:spcPts val="0"/>
              </a:spcBef>
              <a:spcAft>
                <a:spcPts val="0"/>
              </a:spcAft>
              <a:buClr>
                <a:schemeClr val="dk1"/>
              </a:buClr>
              <a:buSzPts val="1000"/>
              <a:buFont typeface="Maven Pro"/>
              <a:buAutoNum type="arabicPeriod"/>
            </a:pPr>
            <a:r>
              <a:rPr lang="es-ES" sz="1000" b="1">
                <a:solidFill>
                  <a:schemeClr val="dk1"/>
                </a:solidFill>
                <a:latin typeface="Maven Pro"/>
                <a:ea typeface="Maven Pro"/>
                <a:cs typeface="Maven Pro"/>
                <a:sym typeface="Maven Pro"/>
              </a:rPr>
              <a:t>SC1-BHC-13-2019:  </a:t>
            </a:r>
            <a:r>
              <a:rPr lang="es-ES" sz="1000">
                <a:solidFill>
                  <a:schemeClr val="dk1"/>
                </a:solidFill>
                <a:latin typeface="Maven Pro"/>
                <a:ea typeface="Maven Pro"/>
                <a:cs typeface="Maven Pro"/>
                <a:sym typeface="Maven Pro"/>
              </a:rPr>
              <a:t>Mining big data for infectious disease </a:t>
            </a:r>
            <a:endParaRPr sz="1000">
              <a:solidFill>
                <a:schemeClr val="dk1"/>
              </a:solidFill>
              <a:latin typeface="Maven Pro"/>
              <a:ea typeface="Maven Pro"/>
              <a:cs typeface="Maven Pro"/>
              <a:sym typeface="Maven Pro"/>
            </a:endParaRPr>
          </a:p>
          <a:p>
            <a:pPr marL="457200" lvl="0" indent="-292100" algn="l" rtl="0">
              <a:lnSpc>
                <a:spcPct val="115000"/>
              </a:lnSpc>
              <a:spcBef>
                <a:spcPts val="0"/>
              </a:spcBef>
              <a:spcAft>
                <a:spcPts val="0"/>
              </a:spcAft>
              <a:buClr>
                <a:schemeClr val="dk1"/>
              </a:buClr>
              <a:buSzPts val="1000"/>
              <a:buFont typeface="Maven Pro"/>
              <a:buAutoNum type="arabicPeriod"/>
            </a:pPr>
            <a:r>
              <a:rPr lang="es-ES" sz="1000" b="1">
                <a:solidFill>
                  <a:schemeClr val="dk1"/>
                </a:solidFill>
                <a:latin typeface="Maven Pro"/>
                <a:ea typeface="Maven Pro"/>
                <a:cs typeface="Maven Pro"/>
                <a:sym typeface="Maven Pro"/>
              </a:rPr>
              <a:t>SC1-HCO-20-2020: </a:t>
            </a:r>
            <a:r>
              <a:rPr lang="es-ES" sz="1000">
                <a:solidFill>
                  <a:schemeClr val="dk1"/>
                </a:solidFill>
                <a:latin typeface="Maven Pro"/>
                <a:ea typeface="Maven Pro"/>
                <a:cs typeface="Maven Pro"/>
                <a:sym typeface="Maven Pro"/>
              </a:rPr>
              <a:t>European Reference Networks</a:t>
            </a:r>
            <a:endParaRPr sz="1000">
              <a:solidFill>
                <a:schemeClr val="dk1"/>
              </a:solidFill>
              <a:latin typeface="Maven Pro"/>
              <a:ea typeface="Maven Pro"/>
              <a:cs typeface="Maven Pro"/>
              <a:sym typeface="Maven Pro"/>
            </a:endParaRPr>
          </a:p>
          <a:p>
            <a:pPr marL="457200" lvl="0" indent="-292100" algn="l" rtl="0">
              <a:lnSpc>
                <a:spcPct val="115000"/>
              </a:lnSpc>
              <a:spcBef>
                <a:spcPts val="0"/>
              </a:spcBef>
              <a:spcAft>
                <a:spcPts val="0"/>
              </a:spcAft>
              <a:buClr>
                <a:schemeClr val="dk1"/>
              </a:buClr>
              <a:buSzPts val="1000"/>
              <a:buFont typeface="Maven Pro"/>
              <a:buAutoNum type="arabicPeriod"/>
            </a:pPr>
            <a:r>
              <a:rPr lang="es-ES" sz="1000" b="1">
                <a:solidFill>
                  <a:schemeClr val="dk1"/>
                </a:solidFill>
                <a:latin typeface="Maven Pro"/>
                <a:ea typeface="Maven Pro"/>
                <a:cs typeface="Maven Pro"/>
                <a:sym typeface="Maven Pro"/>
              </a:rPr>
              <a:t>SC1-HCC-10-2020:  </a:t>
            </a:r>
            <a:r>
              <a:rPr lang="es-ES" sz="1000">
                <a:solidFill>
                  <a:schemeClr val="dk1"/>
                </a:solidFill>
                <a:latin typeface="Maven Pro"/>
                <a:ea typeface="Maven Pro"/>
                <a:cs typeface="Maven Pro"/>
                <a:sym typeface="Maven Pro"/>
              </a:rPr>
              <a:t>Health research and innovation Cloud</a:t>
            </a:r>
            <a:endParaRPr sz="1000">
              <a:solidFill>
                <a:schemeClr val="dk1"/>
              </a:solidFill>
              <a:latin typeface="Maven Pro"/>
              <a:ea typeface="Maven Pro"/>
              <a:cs typeface="Maven Pro"/>
              <a:sym typeface="Maven Pro"/>
            </a:endParaRPr>
          </a:p>
          <a:p>
            <a:pPr marL="457200" lvl="0" indent="-292100" algn="l" rtl="0">
              <a:lnSpc>
                <a:spcPct val="115000"/>
              </a:lnSpc>
              <a:spcBef>
                <a:spcPts val="0"/>
              </a:spcBef>
              <a:spcAft>
                <a:spcPts val="0"/>
              </a:spcAft>
              <a:buClr>
                <a:schemeClr val="dk1"/>
              </a:buClr>
              <a:buSzPts val="1000"/>
              <a:buFont typeface="Maven Pro"/>
              <a:buAutoNum type="arabicPeriod"/>
            </a:pPr>
            <a:r>
              <a:rPr lang="es-ES" sz="1000">
                <a:solidFill>
                  <a:schemeClr val="dk1"/>
                </a:solidFill>
                <a:latin typeface="Maven Pro"/>
                <a:ea typeface="Maven Pro"/>
                <a:cs typeface="Maven Pro"/>
                <a:sym typeface="Maven Pro"/>
              </a:rPr>
              <a:t>Mobilisation of research funds in case of Public Health Emergencies</a:t>
            </a:r>
            <a:endParaRPr sz="1000">
              <a:solidFill>
                <a:schemeClr val="dk1"/>
              </a:solidFill>
              <a:latin typeface="Maven Pro"/>
              <a:ea typeface="Maven Pro"/>
              <a:cs typeface="Maven Pro"/>
              <a:sym typeface="Maven Pro"/>
            </a:endParaRPr>
          </a:p>
          <a:p>
            <a:pPr marL="0" lvl="0" indent="0" algn="l" rtl="0">
              <a:lnSpc>
                <a:spcPct val="115000"/>
              </a:lnSpc>
              <a:spcBef>
                <a:spcPts val="0"/>
              </a:spcBef>
              <a:spcAft>
                <a:spcPts val="0"/>
              </a:spcAft>
              <a:buNone/>
            </a:pPr>
            <a:endParaRPr sz="1000">
              <a:solidFill>
                <a:schemeClr val="dk1"/>
              </a:solidFill>
              <a:latin typeface="Maven Pro"/>
              <a:ea typeface="Maven Pro"/>
              <a:cs typeface="Maven Pro"/>
              <a:sym typeface="Maven Pro"/>
            </a:endParaRPr>
          </a:p>
          <a:p>
            <a:pPr marL="0" lvl="0" indent="0" algn="l" rtl="0">
              <a:lnSpc>
                <a:spcPct val="115000"/>
              </a:lnSpc>
              <a:spcBef>
                <a:spcPts val="0"/>
              </a:spcBef>
              <a:spcAft>
                <a:spcPts val="0"/>
              </a:spcAft>
              <a:buNone/>
            </a:pPr>
            <a:r>
              <a:rPr lang="es-ES" sz="1000">
                <a:solidFill>
                  <a:schemeClr val="dk1"/>
                </a:solidFill>
                <a:latin typeface="Maven Pro"/>
                <a:ea typeface="Maven Pro"/>
                <a:cs typeface="Maven Pro"/>
                <a:sym typeface="Maven Pro"/>
              </a:rPr>
              <a:t>… and more is to come in the upcoming </a:t>
            </a:r>
            <a:r>
              <a:rPr lang="es-ES" sz="1000" b="1">
                <a:solidFill>
                  <a:schemeClr val="dk1"/>
                </a:solidFill>
                <a:latin typeface="Maven Pro"/>
                <a:ea typeface="Maven Pro"/>
                <a:cs typeface="Maven Pro"/>
                <a:sym typeface="Maven Pro"/>
              </a:rPr>
              <a:t>Horizon Europe WP</a:t>
            </a:r>
            <a:endParaRPr sz="1000" b="1">
              <a:solidFill>
                <a:schemeClr val="dk1"/>
              </a:solidFill>
              <a:latin typeface="Maven Pro"/>
              <a:ea typeface="Maven Pro"/>
              <a:cs typeface="Maven Pro"/>
              <a:sym typeface="Maven Pro"/>
            </a:endParaRPr>
          </a:p>
        </p:txBody>
      </p:sp>
      <p:pic>
        <p:nvPicPr>
          <p:cNvPr id="152" name="Google Shape;152;g41ad79cfcb_0_16"/>
          <p:cNvPicPr preferRelativeResize="0"/>
          <p:nvPr/>
        </p:nvPicPr>
        <p:blipFill>
          <a:blip r:embed="rId5">
            <a:alphaModFix/>
          </a:blip>
          <a:stretch>
            <a:fillRect/>
          </a:stretch>
        </p:blipFill>
        <p:spPr>
          <a:xfrm>
            <a:off x="3949050" y="1007279"/>
            <a:ext cx="4860901" cy="1438550"/>
          </a:xfrm>
          <a:prstGeom prst="rect">
            <a:avLst/>
          </a:prstGeom>
          <a:noFill/>
          <a:ln>
            <a:noFill/>
          </a:ln>
          <a:effectLst>
            <a:outerShdw blurRad="57150" dist="19050" dir="5400000" algn="bl" rotWithShape="0">
              <a:srgbClr val="000000">
                <a:alpha val="50000"/>
              </a:srgbClr>
            </a:outerShdw>
          </a:effectLst>
        </p:spPr>
      </p:pic>
      <p:pic>
        <p:nvPicPr>
          <p:cNvPr id="153" name="Google Shape;153;g41ad79cfcb_0_16"/>
          <p:cNvPicPr preferRelativeResize="0"/>
          <p:nvPr/>
        </p:nvPicPr>
        <p:blipFill>
          <a:blip r:embed="rId6">
            <a:alphaModFix/>
          </a:blip>
          <a:stretch>
            <a:fillRect/>
          </a:stretch>
        </p:blipFill>
        <p:spPr>
          <a:xfrm>
            <a:off x="1052675" y="1007275"/>
            <a:ext cx="2127650" cy="30069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4190b8523b_0_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ES">
                <a:latin typeface="Maven Pro Medium"/>
                <a:ea typeface="Maven Pro Medium"/>
                <a:cs typeface="Maven Pro Medium"/>
                <a:sym typeface="Maven Pro Medium"/>
              </a:rPr>
              <a:t>Use of FAIR data in Health</a:t>
            </a:r>
            <a:endParaRPr>
              <a:latin typeface="Maven Pro Medium"/>
              <a:ea typeface="Maven Pro Medium"/>
              <a:cs typeface="Maven Pro Medium"/>
              <a:sym typeface="Maven Pro Medium"/>
            </a:endParaRPr>
          </a:p>
        </p:txBody>
      </p:sp>
      <p:sp>
        <p:nvSpPr>
          <p:cNvPr id="159" name="Google Shape;159;g4190b8523b_0_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s-ES"/>
              <a:t>8</a:t>
            </a:fld>
            <a:endParaRPr/>
          </a:p>
        </p:txBody>
      </p:sp>
      <p:pic>
        <p:nvPicPr>
          <p:cNvPr id="160" name="Google Shape;160;g4190b8523b_0_16"/>
          <p:cNvPicPr preferRelativeResize="0"/>
          <p:nvPr/>
        </p:nvPicPr>
        <p:blipFill rotWithShape="1">
          <a:blip r:embed="rId3">
            <a:alphaModFix/>
          </a:blip>
          <a:srcRect/>
          <a:stretch/>
        </p:blipFill>
        <p:spPr>
          <a:xfrm>
            <a:off x="109525" y="1009275"/>
            <a:ext cx="1822925" cy="685535"/>
          </a:xfrm>
          <a:prstGeom prst="rect">
            <a:avLst/>
          </a:prstGeom>
          <a:noFill/>
          <a:ln>
            <a:noFill/>
          </a:ln>
          <a:effectLst>
            <a:outerShdw blurRad="57150" dist="19050" dir="5400000" algn="bl" rotWithShape="0">
              <a:srgbClr val="000000">
                <a:alpha val="49800"/>
              </a:srgbClr>
            </a:outerShdw>
          </a:effectLst>
        </p:spPr>
      </p:pic>
      <p:pic>
        <p:nvPicPr>
          <p:cNvPr id="161" name="Google Shape;161;g4190b8523b_0_16"/>
          <p:cNvPicPr preferRelativeResize="0"/>
          <p:nvPr/>
        </p:nvPicPr>
        <p:blipFill rotWithShape="1">
          <a:blip r:embed="rId4">
            <a:alphaModFix/>
          </a:blip>
          <a:srcRect/>
          <a:stretch/>
        </p:blipFill>
        <p:spPr>
          <a:xfrm>
            <a:off x="6648996" y="128902"/>
            <a:ext cx="2371151" cy="888824"/>
          </a:xfrm>
          <a:prstGeom prst="rect">
            <a:avLst/>
          </a:prstGeom>
          <a:noFill/>
          <a:ln>
            <a:noFill/>
          </a:ln>
        </p:spPr>
      </p:pic>
      <p:pic>
        <p:nvPicPr>
          <p:cNvPr id="162" name="Google Shape;162;g4190b8523b_0_16"/>
          <p:cNvPicPr preferRelativeResize="0"/>
          <p:nvPr/>
        </p:nvPicPr>
        <p:blipFill rotWithShape="1">
          <a:blip r:embed="rId5">
            <a:alphaModFix/>
          </a:blip>
          <a:srcRect/>
          <a:stretch/>
        </p:blipFill>
        <p:spPr>
          <a:xfrm>
            <a:off x="1512125" y="1116725"/>
            <a:ext cx="1311387" cy="784813"/>
          </a:xfrm>
          <a:prstGeom prst="rect">
            <a:avLst/>
          </a:prstGeom>
          <a:noFill/>
          <a:ln>
            <a:noFill/>
          </a:ln>
          <a:effectLst>
            <a:outerShdw blurRad="50800" dist="38100" dir="5400000" algn="t" rotWithShape="0">
              <a:srgbClr val="000000">
                <a:alpha val="40000"/>
              </a:srgbClr>
            </a:outerShdw>
          </a:effectLst>
        </p:spPr>
      </p:pic>
      <p:grpSp>
        <p:nvGrpSpPr>
          <p:cNvPr id="163" name="Google Shape;163;g4190b8523b_0_16"/>
          <p:cNvGrpSpPr/>
          <p:nvPr/>
        </p:nvGrpSpPr>
        <p:grpSpPr>
          <a:xfrm>
            <a:off x="274091" y="2795712"/>
            <a:ext cx="3301968" cy="1951532"/>
            <a:chOff x="4140033" y="1030345"/>
            <a:chExt cx="2300222" cy="1553273"/>
          </a:xfrm>
        </p:grpSpPr>
        <p:pic>
          <p:nvPicPr>
            <p:cNvPr id="164" name="Google Shape;164;g4190b8523b_0_16" title="Chart"/>
            <p:cNvPicPr preferRelativeResize="0"/>
            <p:nvPr/>
          </p:nvPicPr>
          <p:blipFill rotWithShape="1">
            <a:blip r:embed="rId6">
              <a:alphaModFix/>
            </a:blip>
            <a:srcRect/>
            <a:stretch/>
          </p:blipFill>
          <p:spPr>
            <a:xfrm>
              <a:off x="4254730" y="1194893"/>
              <a:ext cx="2185524" cy="1388725"/>
            </a:xfrm>
            <a:prstGeom prst="rect">
              <a:avLst/>
            </a:prstGeom>
            <a:noFill/>
            <a:ln>
              <a:noFill/>
            </a:ln>
          </p:spPr>
        </p:pic>
        <p:sp>
          <p:nvSpPr>
            <p:cNvPr id="165" name="Google Shape;165;g4190b8523b_0_16"/>
            <p:cNvSpPr txBox="1"/>
            <p:nvPr/>
          </p:nvSpPr>
          <p:spPr>
            <a:xfrm>
              <a:off x="4140033" y="1030345"/>
              <a:ext cx="2185500" cy="23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Abel"/>
                  <a:ea typeface="Abel"/>
                  <a:cs typeface="Abel"/>
                  <a:sym typeface="Abel"/>
                </a:rPr>
                <a:t>FAIR data in health </a:t>
              </a:r>
              <a:r>
                <a:rPr lang="es-ES" sz="1200">
                  <a:latin typeface="Abel"/>
                  <a:ea typeface="Abel"/>
                  <a:cs typeface="Abel"/>
                  <a:sym typeface="Abel"/>
                </a:rPr>
                <a:t>(</a:t>
              </a:r>
              <a:r>
                <a:rPr lang="es-ES" sz="1200">
                  <a:solidFill>
                    <a:schemeClr val="dk1"/>
                  </a:solidFill>
                  <a:latin typeface="Abel"/>
                  <a:ea typeface="Abel"/>
                  <a:cs typeface="Abel"/>
                  <a:sym typeface="Abel"/>
                </a:rPr>
                <a:t>PubMed, </a:t>
              </a:r>
              <a:r>
                <a:rPr lang="es-ES" sz="1200">
                  <a:latin typeface="Abel"/>
                  <a:ea typeface="Abel"/>
                  <a:cs typeface="Abel"/>
                  <a:sym typeface="Abel"/>
                </a:rPr>
                <a:t>2018</a:t>
              </a:r>
              <a:r>
                <a:rPr lang="es-ES" sz="1200" b="0" i="0" u="none" strike="noStrike" cap="none">
                  <a:solidFill>
                    <a:srgbClr val="000000"/>
                  </a:solidFill>
                  <a:latin typeface="Abel"/>
                  <a:ea typeface="Abel"/>
                  <a:cs typeface="Abel"/>
                  <a:sym typeface="Abel"/>
                </a:rPr>
                <a:t>)</a:t>
              </a:r>
              <a:endParaRPr sz="1200" b="0" i="0" u="none" strike="noStrike" cap="none">
                <a:solidFill>
                  <a:srgbClr val="000000"/>
                </a:solidFill>
                <a:latin typeface="Abel"/>
                <a:ea typeface="Abel"/>
                <a:cs typeface="Abel"/>
                <a:sym typeface="Abel"/>
              </a:endParaRPr>
            </a:p>
          </p:txBody>
        </p:sp>
      </p:grpSp>
      <p:pic>
        <p:nvPicPr>
          <p:cNvPr id="166" name="Google Shape;166;g4190b8523b_0_16"/>
          <p:cNvPicPr preferRelativeResize="0"/>
          <p:nvPr/>
        </p:nvPicPr>
        <p:blipFill>
          <a:blip r:embed="rId7">
            <a:alphaModFix/>
          </a:blip>
          <a:stretch>
            <a:fillRect/>
          </a:stretch>
        </p:blipFill>
        <p:spPr>
          <a:xfrm>
            <a:off x="3983173" y="1017725"/>
            <a:ext cx="2038725" cy="1745425"/>
          </a:xfrm>
          <a:prstGeom prst="rect">
            <a:avLst/>
          </a:prstGeom>
          <a:noFill/>
          <a:ln>
            <a:noFill/>
          </a:ln>
        </p:spPr>
      </p:pic>
      <p:pic>
        <p:nvPicPr>
          <p:cNvPr id="167" name="Google Shape;167;g4190b8523b_0_16"/>
          <p:cNvPicPr preferRelativeResize="0"/>
          <p:nvPr/>
        </p:nvPicPr>
        <p:blipFill>
          <a:blip r:embed="rId8">
            <a:alphaModFix/>
          </a:blip>
          <a:stretch>
            <a:fillRect/>
          </a:stretch>
        </p:blipFill>
        <p:spPr>
          <a:xfrm>
            <a:off x="6083650" y="1017725"/>
            <a:ext cx="2475063" cy="1745425"/>
          </a:xfrm>
          <a:prstGeom prst="rect">
            <a:avLst/>
          </a:prstGeom>
          <a:noFill/>
          <a:ln>
            <a:noFill/>
          </a:ln>
        </p:spPr>
      </p:pic>
      <p:pic>
        <p:nvPicPr>
          <p:cNvPr id="168" name="Google Shape;168;g4190b8523b_0_16"/>
          <p:cNvPicPr preferRelativeResize="0"/>
          <p:nvPr/>
        </p:nvPicPr>
        <p:blipFill>
          <a:blip r:embed="rId9">
            <a:alphaModFix/>
          </a:blip>
          <a:stretch>
            <a:fillRect/>
          </a:stretch>
        </p:blipFill>
        <p:spPr>
          <a:xfrm>
            <a:off x="3983172" y="2839475"/>
            <a:ext cx="2185500" cy="1748400"/>
          </a:xfrm>
          <a:prstGeom prst="rect">
            <a:avLst/>
          </a:prstGeom>
          <a:noFill/>
          <a:ln>
            <a:noFill/>
          </a:ln>
        </p:spPr>
      </p:pic>
      <p:sp>
        <p:nvSpPr>
          <p:cNvPr id="169" name="Google Shape;169;g4190b8523b_0_16"/>
          <p:cNvSpPr txBox="1"/>
          <p:nvPr/>
        </p:nvSpPr>
        <p:spPr>
          <a:xfrm>
            <a:off x="6372475" y="3459838"/>
            <a:ext cx="2131500" cy="506700"/>
          </a:xfrm>
          <a:prstGeom prst="rect">
            <a:avLst/>
          </a:prstGeom>
          <a:solidFill>
            <a:srgbClr val="00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ES" sz="1000" b="1">
                <a:solidFill>
                  <a:schemeClr val="dk1"/>
                </a:solidFill>
                <a:latin typeface="Abel"/>
                <a:ea typeface="Abel"/>
                <a:cs typeface="Abel"/>
                <a:sym typeface="Abel"/>
              </a:rPr>
              <a:t>From: </a:t>
            </a:r>
            <a:r>
              <a:rPr lang="es-ES" sz="1000" b="1" u="sng">
                <a:solidFill>
                  <a:schemeClr val="hlink"/>
                </a:solidFill>
                <a:latin typeface="Abel"/>
                <a:ea typeface="Abel"/>
                <a:cs typeface="Abel"/>
                <a:sym typeface="Abel"/>
                <a:hlinkClick r:id="rId10"/>
              </a:rPr>
              <a:t>https://fairsharing.org</a:t>
            </a:r>
            <a:endParaRPr sz="1000" b="1">
              <a:solidFill>
                <a:schemeClr val="dk1"/>
              </a:solidFill>
              <a:latin typeface="Abel"/>
              <a:ea typeface="Abel"/>
              <a:cs typeface="Abel"/>
              <a:sym typeface="Abel"/>
            </a:endParaRPr>
          </a:p>
          <a:p>
            <a:pPr marL="0" marR="0" lvl="0" indent="0" algn="ctr" rtl="0">
              <a:lnSpc>
                <a:spcPct val="100000"/>
              </a:lnSpc>
              <a:spcBef>
                <a:spcPts val="0"/>
              </a:spcBef>
              <a:spcAft>
                <a:spcPts val="0"/>
              </a:spcAft>
              <a:buClr>
                <a:srgbClr val="000000"/>
              </a:buClr>
              <a:buSzPts val="1000"/>
              <a:buFont typeface="Arial"/>
              <a:buNone/>
            </a:pPr>
            <a:r>
              <a:rPr lang="es-ES" sz="1000" b="1">
                <a:solidFill>
                  <a:schemeClr val="dk1"/>
                </a:solidFill>
                <a:latin typeface="Abel"/>
                <a:ea typeface="Abel"/>
                <a:cs typeface="Abel"/>
                <a:sym typeface="Abel"/>
              </a:rPr>
              <a:t>(Aug 2019)</a:t>
            </a:r>
            <a:endParaRPr sz="1000" b="1">
              <a:solidFill>
                <a:schemeClr val="dk1"/>
              </a:solidFill>
              <a:latin typeface="Abel"/>
              <a:ea typeface="Abel"/>
              <a:cs typeface="Abel"/>
              <a:sym typeface="Abel"/>
            </a:endParaRPr>
          </a:p>
        </p:txBody>
      </p:sp>
      <p:pic>
        <p:nvPicPr>
          <p:cNvPr id="170" name="Google Shape;170;g4190b8523b_0_16"/>
          <p:cNvPicPr preferRelativeResize="0"/>
          <p:nvPr/>
        </p:nvPicPr>
        <p:blipFill>
          <a:blip r:embed="rId11">
            <a:alphaModFix/>
          </a:blip>
          <a:stretch>
            <a:fillRect/>
          </a:stretch>
        </p:blipFill>
        <p:spPr>
          <a:xfrm>
            <a:off x="168200" y="1836125"/>
            <a:ext cx="1091384" cy="784825"/>
          </a:xfrm>
          <a:prstGeom prst="rect">
            <a:avLst/>
          </a:prstGeom>
          <a:noFill/>
          <a:ln>
            <a:noFill/>
          </a:ln>
          <a:effectLst>
            <a:outerShdw blurRad="57150" dist="19050" dir="5400000" algn="bl" rotWithShape="0">
              <a:srgbClr val="000000">
                <a:alpha val="50000"/>
              </a:srgbClr>
            </a:outerShdw>
          </a:effectLst>
        </p:spPr>
      </p:pic>
      <p:pic>
        <p:nvPicPr>
          <p:cNvPr id="171" name="Google Shape;171;g4190b8523b_0_16"/>
          <p:cNvPicPr preferRelativeResize="0"/>
          <p:nvPr/>
        </p:nvPicPr>
        <p:blipFill rotWithShape="1">
          <a:blip r:embed="rId12">
            <a:alphaModFix/>
          </a:blip>
          <a:srcRect/>
          <a:stretch/>
        </p:blipFill>
        <p:spPr>
          <a:xfrm>
            <a:off x="2474675" y="1009275"/>
            <a:ext cx="1394906" cy="506700"/>
          </a:xfrm>
          <a:prstGeom prst="rect">
            <a:avLst/>
          </a:prstGeom>
          <a:noFill/>
          <a:ln>
            <a:noFill/>
          </a:ln>
          <a:effectLst>
            <a:outerShdw blurRad="57150" dist="19050" dir="5400000" algn="bl" rotWithShape="0">
              <a:srgbClr val="000000">
                <a:alpha val="49800"/>
              </a:srgbClr>
            </a:outerShdw>
          </a:effectLst>
        </p:spPr>
      </p:pic>
      <p:pic>
        <p:nvPicPr>
          <p:cNvPr id="172" name="Google Shape;172;g4190b8523b_0_16"/>
          <p:cNvPicPr preferRelativeResize="0"/>
          <p:nvPr/>
        </p:nvPicPr>
        <p:blipFill rotWithShape="1">
          <a:blip r:embed="rId13">
            <a:alphaModFix/>
          </a:blip>
          <a:srcRect/>
          <a:stretch/>
        </p:blipFill>
        <p:spPr>
          <a:xfrm>
            <a:off x="1078376" y="2046961"/>
            <a:ext cx="2746575" cy="603350"/>
          </a:xfrm>
          <a:prstGeom prst="rect">
            <a:avLst/>
          </a:prstGeom>
          <a:noFill/>
          <a:ln>
            <a:noFill/>
          </a:ln>
          <a:effectLst>
            <a:outerShdw blurRad="57150" dist="19050" dir="5400000" algn="bl" rotWithShape="0">
              <a:srgbClr val="000000">
                <a:alpha val="498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1000"/>
                                        <p:tgtEl>
                                          <p:spTgt spid="1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2"/>
                                        </p:tgtEl>
                                        <p:attrNameLst>
                                          <p:attrName>style.visibility</p:attrName>
                                        </p:attrNameLst>
                                      </p:cBhvr>
                                      <p:to>
                                        <p:strVal val="visible"/>
                                      </p:to>
                                    </p:set>
                                    <p:animEffect transition="in" filter="fade">
                                      <p:cBhvr>
                                        <p:cTn id="12" dur="1000"/>
                                        <p:tgtEl>
                                          <p:spTgt spid="1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1"/>
                                        </p:tgtEl>
                                        <p:attrNameLst>
                                          <p:attrName>style.visibility</p:attrName>
                                        </p:attrNameLst>
                                      </p:cBhvr>
                                      <p:to>
                                        <p:strVal val="visible"/>
                                      </p:to>
                                    </p:set>
                                    <p:animEffect transition="in" filter="fade">
                                      <p:cBhvr>
                                        <p:cTn id="17" dur="1000"/>
                                        <p:tgtEl>
                                          <p:spTgt spid="1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0"/>
                                        </p:tgtEl>
                                        <p:attrNameLst>
                                          <p:attrName>style.visibility</p:attrName>
                                        </p:attrNameLst>
                                      </p:cBhvr>
                                      <p:to>
                                        <p:strVal val="visible"/>
                                      </p:to>
                                    </p:set>
                                    <p:animEffect transition="in" filter="fade">
                                      <p:cBhvr>
                                        <p:cTn id="22" dur="1000"/>
                                        <p:tgtEl>
                                          <p:spTgt spid="17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2"/>
                                        </p:tgtEl>
                                        <p:attrNameLst>
                                          <p:attrName>style.visibility</p:attrName>
                                        </p:attrNameLst>
                                      </p:cBhvr>
                                      <p:to>
                                        <p:strVal val="visible"/>
                                      </p:to>
                                    </p:set>
                                    <p:animEffect transition="in" filter="fade">
                                      <p:cBhvr>
                                        <p:cTn id="27" dur="1000"/>
                                        <p:tgtEl>
                                          <p:spTgt spid="17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163"/>
                                        </p:tgtEl>
                                        <p:attrNameLst>
                                          <p:attrName>style.visibility</p:attrName>
                                        </p:attrNameLst>
                                      </p:cBhvr>
                                      <p:to>
                                        <p:strVal val="visible"/>
                                      </p:to>
                                    </p:set>
                                    <p:anim calcmode="lin" valueType="num">
                                      <p:cBhvr additive="base">
                                        <p:cTn id="32" dur="1000"/>
                                        <p:tgtEl>
                                          <p:spTgt spid="163"/>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66"/>
                                        </p:tgtEl>
                                        <p:attrNameLst>
                                          <p:attrName>style.visibility</p:attrName>
                                        </p:attrNameLst>
                                      </p:cBhvr>
                                      <p:to>
                                        <p:strVal val="visible"/>
                                      </p:to>
                                    </p:set>
                                    <p:anim calcmode="lin" valueType="num">
                                      <p:cBhvr additive="base">
                                        <p:cTn id="37" dur="1000"/>
                                        <p:tgtEl>
                                          <p:spTgt spid="166"/>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167"/>
                                        </p:tgtEl>
                                        <p:attrNameLst>
                                          <p:attrName>style.visibility</p:attrName>
                                        </p:attrNameLst>
                                      </p:cBhvr>
                                      <p:to>
                                        <p:strVal val="visible"/>
                                      </p:to>
                                    </p:set>
                                    <p:anim calcmode="lin" valueType="num">
                                      <p:cBhvr additive="base">
                                        <p:cTn id="42" dur="1000"/>
                                        <p:tgtEl>
                                          <p:spTgt spid="167"/>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168"/>
                                        </p:tgtEl>
                                        <p:attrNameLst>
                                          <p:attrName>style.visibility</p:attrName>
                                        </p:attrNameLst>
                                      </p:cBhvr>
                                      <p:to>
                                        <p:strVal val="visible"/>
                                      </p:to>
                                    </p:set>
                                    <p:anim calcmode="lin" valueType="num">
                                      <p:cBhvr additive="base">
                                        <p:cTn id="47" dur="1000"/>
                                        <p:tgtEl>
                                          <p:spTgt spid="168"/>
                                        </p:tgtEl>
                                        <p:attrNameLst>
                                          <p:attrName>ppt_x</p:attrName>
                                        </p:attrNameLst>
                                      </p:cBhvr>
                                      <p:tavLst>
                                        <p:tav tm="0">
                                          <p:val>
                                            <p:strVal val="#ppt_x+1"/>
                                          </p:val>
                                        </p:tav>
                                        <p:tav tm="100000">
                                          <p:val>
                                            <p:strVal val="#ppt_x"/>
                                          </p:val>
                                        </p:tav>
                                      </p:tavLst>
                                    </p:anim>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169"/>
                                        </p:tgtEl>
                                        <p:attrNameLst>
                                          <p:attrName>style.visibility</p:attrName>
                                        </p:attrNameLst>
                                      </p:cBhvr>
                                      <p:to>
                                        <p:strVal val="visible"/>
                                      </p:to>
                                    </p:set>
                                    <p:animEffect transition="in" filter="fade">
                                      <p:cBhvr>
                                        <p:cTn id="51" dur="10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4190b8523b_0_118"/>
          <p:cNvSpPr txBox="1">
            <a:spLocks noGrp="1"/>
          </p:cNvSpPr>
          <p:nvPr>
            <p:ph type="title"/>
          </p:nvPr>
        </p:nvSpPr>
        <p:spPr>
          <a:xfrm>
            <a:off x="311700" y="2821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ES">
                <a:latin typeface="Maven Pro Medium"/>
                <a:ea typeface="Maven Pro Medium"/>
                <a:cs typeface="Maven Pro Medium"/>
                <a:sym typeface="Maven Pro Medium"/>
              </a:rPr>
              <a:t>Outline</a:t>
            </a:r>
            <a:endParaRPr>
              <a:latin typeface="Maven Pro Medium"/>
              <a:ea typeface="Maven Pro Medium"/>
              <a:cs typeface="Maven Pro Medium"/>
              <a:sym typeface="Maven Pro Medium"/>
            </a:endParaRPr>
          </a:p>
        </p:txBody>
      </p:sp>
      <p:sp>
        <p:nvSpPr>
          <p:cNvPr id="178" name="Google Shape;178;g4190b8523b_0_1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s-ES"/>
              <a:t>9</a:t>
            </a:fld>
            <a:endParaRPr/>
          </a:p>
        </p:txBody>
      </p:sp>
      <p:pic>
        <p:nvPicPr>
          <p:cNvPr id="179" name="Google Shape;179;g4190b8523b_0_118"/>
          <p:cNvPicPr preferRelativeResize="0"/>
          <p:nvPr/>
        </p:nvPicPr>
        <p:blipFill rotWithShape="1">
          <a:blip r:embed="rId3">
            <a:alphaModFix/>
          </a:blip>
          <a:srcRect/>
          <a:stretch/>
        </p:blipFill>
        <p:spPr>
          <a:xfrm>
            <a:off x="6648996" y="128902"/>
            <a:ext cx="2371151" cy="888824"/>
          </a:xfrm>
          <a:prstGeom prst="rect">
            <a:avLst/>
          </a:prstGeom>
          <a:noFill/>
          <a:ln>
            <a:noFill/>
          </a:ln>
        </p:spPr>
      </p:pic>
      <p:sp>
        <p:nvSpPr>
          <p:cNvPr id="180" name="Google Shape;180;g4190b8523b_0_118"/>
          <p:cNvSpPr txBox="1"/>
          <p:nvPr/>
        </p:nvSpPr>
        <p:spPr>
          <a:xfrm>
            <a:off x="4832400" y="927283"/>
            <a:ext cx="3999900" cy="2823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s-ES" sz="2400" b="1">
                <a:solidFill>
                  <a:schemeClr val="accent1"/>
                </a:solidFill>
                <a:latin typeface="Abel"/>
                <a:ea typeface="Abel"/>
                <a:cs typeface="Abel"/>
                <a:sym typeface="Abel"/>
              </a:rPr>
              <a:t>2. Practice:</a:t>
            </a:r>
            <a:endParaRPr b="1">
              <a:latin typeface="Abel"/>
              <a:ea typeface="Abel"/>
              <a:cs typeface="Abel"/>
              <a:sym typeface="Abel"/>
            </a:endParaRPr>
          </a:p>
          <a:p>
            <a:pPr marL="457200" marR="0" lvl="0" indent="-304800" algn="l" rtl="0">
              <a:lnSpc>
                <a:spcPct val="115000"/>
              </a:lnSpc>
              <a:spcBef>
                <a:spcPts val="0"/>
              </a:spcBef>
              <a:spcAft>
                <a:spcPts val="0"/>
              </a:spcAft>
              <a:buSzPts val="1200"/>
              <a:buFont typeface="Maven Pro"/>
              <a:buChar char="●"/>
            </a:pPr>
            <a:r>
              <a:rPr lang="es-ES" sz="1200">
                <a:latin typeface="Maven Pro"/>
                <a:ea typeface="Maven Pro"/>
                <a:cs typeface="Maven Pro"/>
                <a:sym typeface="Maven Pro"/>
              </a:rPr>
              <a:t>The FAIR4Health Project</a:t>
            </a:r>
            <a:endParaRPr sz="1200">
              <a:latin typeface="Maven Pro"/>
              <a:ea typeface="Maven Pro"/>
              <a:cs typeface="Maven Pro"/>
              <a:sym typeface="Maven Pro"/>
            </a:endParaRPr>
          </a:p>
          <a:p>
            <a:pPr marL="457200" marR="0" lvl="0" indent="-304800" algn="l" rtl="0">
              <a:lnSpc>
                <a:spcPct val="115000"/>
              </a:lnSpc>
              <a:spcBef>
                <a:spcPts val="0"/>
              </a:spcBef>
              <a:spcAft>
                <a:spcPts val="0"/>
              </a:spcAft>
              <a:buSzPts val="1200"/>
              <a:buFont typeface="Maven Pro"/>
              <a:buChar char="●"/>
            </a:pPr>
            <a:r>
              <a:rPr lang="es-ES" sz="1200">
                <a:latin typeface="Maven Pro"/>
                <a:ea typeface="Maven Pro"/>
                <a:cs typeface="Maven Pro"/>
                <a:sym typeface="Maven Pro"/>
              </a:rPr>
              <a:t>The FAIRification workflow</a:t>
            </a:r>
            <a:endParaRPr sz="1200">
              <a:latin typeface="Maven Pro"/>
              <a:ea typeface="Maven Pro"/>
              <a:cs typeface="Maven Pro"/>
              <a:sym typeface="Maven Pro"/>
            </a:endParaRPr>
          </a:p>
          <a:p>
            <a:pPr marL="457200" marR="0" lvl="0" indent="-304800" algn="l" rtl="0">
              <a:lnSpc>
                <a:spcPct val="115000"/>
              </a:lnSpc>
              <a:spcBef>
                <a:spcPts val="0"/>
              </a:spcBef>
              <a:spcAft>
                <a:spcPts val="0"/>
              </a:spcAft>
              <a:buSzPts val="1200"/>
              <a:buFont typeface="Maven Pro"/>
              <a:buChar char="●"/>
            </a:pPr>
            <a:r>
              <a:rPr lang="es-ES" sz="1200">
                <a:latin typeface="Maven Pro"/>
                <a:ea typeface="Maven Pro"/>
                <a:cs typeface="Maven Pro"/>
                <a:sym typeface="Maven Pro"/>
              </a:rPr>
              <a:t>Guidelines for Biomedical Research Organizations to implement a FAIR data policy</a:t>
            </a:r>
            <a:endParaRPr sz="1200">
              <a:latin typeface="Maven Pro"/>
              <a:ea typeface="Maven Pro"/>
              <a:cs typeface="Maven Pro"/>
              <a:sym typeface="Maven Pro"/>
            </a:endParaRPr>
          </a:p>
          <a:p>
            <a:pPr marL="0" marR="0" lvl="0" indent="0" algn="l" rtl="0">
              <a:lnSpc>
                <a:spcPct val="115000"/>
              </a:lnSpc>
              <a:spcBef>
                <a:spcPts val="0"/>
              </a:spcBef>
              <a:spcAft>
                <a:spcPts val="0"/>
              </a:spcAft>
              <a:buNone/>
            </a:pPr>
            <a:endParaRPr sz="1200" b="0" i="0" u="none" strike="noStrike" cap="none">
              <a:solidFill>
                <a:srgbClr val="000000"/>
              </a:solidFill>
              <a:latin typeface="Abel"/>
              <a:ea typeface="Abel"/>
              <a:cs typeface="Abel"/>
              <a:sym typeface="Abel"/>
            </a:endParaRPr>
          </a:p>
        </p:txBody>
      </p:sp>
      <p:sp>
        <p:nvSpPr>
          <p:cNvPr id="181" name="Google Shape;181;g4190b8523b_0_118"/>
          <p:cNvSpPr txBox="1">
            <a:spLocks noGrp="1"/>
          </p:cNvSpPr>
          <p:nvPr>
            <p:ph type="body" idx="1"/>
          </p:nvPr>
        </p:nvSpPr>
        <p:spPr>
          <a:xfrm>
            <a:off x="311700" y="927283"/>
            <a:ext cx="39999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ES" sz="2400" b="1">
                <a:solidFill>
                  <a:schemeClr val="accent1"/>
                </a:solidFill>
                <a:latin typeface="Abel"/>
                <a:ea typeface="Abel"/>
                <a:cs typeface="Abel"/>
                <a:sym typeface="Abel"/>
              </a:rPr>
              <a:t>1. Theory:</a:t>
            </a:r>
            <a:endParaRPr sz="1600" b="1">
              <a:solidFill>
                <a:schemeClr val="accent1"/>
              </a:solidFill>
              <a:latin typeface="Abel"/>
              <a:ea typeface="Abel"/>
              <a:cs typeface="Abel"/>
              <a:sym typeface="Abel"/>
            </a:endParaRPr>
          </a:p>
          <a:p>
            <a:pPr marL="457200" lvl="0" indent="-304800" algn="l" rtl="0">
              <a:lnSpc>
                <a:spcPct val="115000"/>
              </a:lnSpc>
              <a:spcBef>
                <a:spcPts val="0"/>
              </a:spcBef>
              <a:spcAft>
                <a:spcPts val="0"/>
              </a:spcAft>
              <a:buClr>
                <a:schemeClr val="dk1"/>
              </a:buClr>
              <a:buSzPts val="1200"/>
              <a:buFont typeface="Maven Pro"/>
              <a:buChar char="●"/>
            </a:pPr>
            <a:r>
              <a:rPr lang="es-ES" sz="1200">
                <a:solidFill>
                  <a:schemeClr val="dk1"/>
                </a:solidFill>
                <a:latin typeface="Maven Pro"/>
                <a:ea typeface="Maven Pro"/>
                <a:cs typeface="Maven Pro"/>
                <a:sym typeface="Maven Pro"/>
              </a:rPr>
              <a:t>What FAIR stands for?</a:t>
            </a:r>
            <a:endParaRPr sz="1200">
              <a:solidFill>
                <a:schemeClr val="dk1"/>
              </a:solidFill>
              <a:latin typeface="Maven Pro"/>
              <a:ea typeface="Maven Pro"/>
              <a:cs typeface="Maven Pro"/>
              <a:sym typeface="Maven Pro"/>
            </a:endParaRPr>
          </a:p>
          <a:p>
            <a:pPr marL="457200" lvl="0" indent="-304800" algn="l" rtl="0">
              <a:lnSpc>
                <a:spcPct val="115000"/>
              </a:lnSpc>
              <a:spcBef>
                <a:spcPts val="0"/>
              </a:spcBef>
              <a:spcAft>
                <a:spcPts val="0"/>
              </a:spcAft>
              <a:buClr>
                <a:schemeClr val="dk1"/>
              </a:buClr>
              <a:buSzPts val="1200"/>
              <a:buFont typeface="Maven Pro"/>
              <a:buChar char="●"/>
            </a:pPr>
            <a:r>
              <a:rPr lang="es-ES" sz="1200">
                <a:solidFill>
                  <a:schemeClr val="dk1"/>
                </a:solidFill>
                <a:latin typeface="Maven Pro"/>
                <a:ea typeface="Maven Pro"/>
                <a:cs typeface="Maven Pro"/>
                <a:sym typeface="Maven Pro"/>
              </a:rPr>
              <a:t>Why go FAIR?</a:t>
            </a:r>
            <a:endParaRPr sz="1200">
              <a:solidFill>
                <a:schemeClr val="dk1"/>
              </a:solidFill>
              <a:latin typeface="Maven Pro"/>
              <a:ea typeface="Maven Pro"/>
              <a:cs typeface="Maven Pro"/>
              <a:sym typeface="Maven Pro"/>
            </a:endParaRPr>
          </a:p>
          <a:p>
            <a:pPr marL="457200" lvl="0" indent="-304800" algn="l" rtl="0">
              <a:spcBef>
                <a:spcPts val="0"/>
              </a:spcBef>
              <a:spcAft>
                <a:spcPts val="0"/>
              </a:spcAft>
              <a:buClr>
                <a:srgbClr val="0000FF"/>
              </a:buClr>
              <a:buSzPts val="1200"/>
              <a:buFont typeface="Maven Pro"/>
              <a:buChar char="●"/>
            </a:pPr>
            <a:r>
              <a:rPr lang="es-ES" sz="1200" b="1">
                <a:solidFill>
                  <a:srgbClr val="0000FF"/>
                </a:solidFill>
                <a:latin typeface="Maven Pro"/>
                <a:ea typeface="Maven Pro"/>
                <a:cs typeface="Maven Pro"/>
                <a:sym typeface="Maven Pro"/>
              </a:rPr>
              <a:t>Open data vs FAIR data</a:t>
            </a:r>
            <a:endParaRPr sz="1200" b="1">
              <a:solidFill>
                <a:srgbClr val="0000FF"/>
              </a:solidFill>
              <a:latin typeface="Maven Pro"/>
              <a:ea typeface="Maven Pro"/>
              <a:cs typeface="Maven Pro"/>
              <a:sym typeface="Maven Pro"/>
            </a:endParaRPr>
          </a:p>
          <a:p>
            <a:pPr marL="457200" lvl="0" indent="-304800" algn="l" rtl="0">
              <a:lnSpc>
                <a:spcPct val="115000"/>
              </a:lnSpc>
              <a:spcBef>
                <a:spcPts val="0"/>
              </a:spcBef>
              <a:spcAft>
                <a:spcPts val="0"/>
              </a:spcAft>
              <a:buClr>
                <a:schemeClr val="dk1"/>
              </a:buClr>
              <a:buSzPts val="1200"/>
              <a:buFont typeface="Maven Pro"/>
              <a:buChar char="●"/>
            </a:pPr>
            <a:r>
              <a:rPr lang="es-ES" sz="1200">
                <a:solidFill>
                  <a:schemeClr val="dk1"/>
                </a:solidFill>
                <a:latin typeface="Maven Pro"/>
                <a:ea typeface="Maven Pro"/>
                <a:cs typeface="Maven Pro"/>
                <a:sym typeface="Maven Pro"/>
              </a:rPr>
              <a:t>FAIR data quality (FAIR metrics)</a:t>
            </a:r>
            <a:endParaRPr sz="1200">
              <a:solidFill>
                <a:schemeClr val="dk1"/>
              </a:solidFill>
              <a:latin typeface="Maven Pro"/>
              <a:ea typeface="Maven Pro"/>
              <a:cs typeface="Maven Pro"/>
              <a:sym typeface="Maven Pro"/>
            </a:endParaRPr>
          </a:p>
          <a:p>
            <a:pPr marL="457200" lvl="0" indent="-304800" algn="l" rtl="0">
              <a:lnSpc>
                <a:spcPct val="115000"/>
              </a:lnSpc>
              <a:spcBef>
                <a:spcPts val="0"/>
              </a:spcBef>
              <a:spcAft>
                <a:spcPts val="0"/>
              </a:spcAft>
              <a:buClr>
                <a:schemeClr val="dk1"/>
              </a:buClr>
              <a:buSzPts val="1200"/>
              <a:buFont typeface="Maven Pro"/>
              <a:buChar char="●"/>
            </a:pPr>
            <a:r>
              <a:rPr lang="es-ES" sz="1200">
                <a:solidFill>
                  <a:schemeClr val="dk1"/>
                </a:solidFill>
                <a:latin typeface="Maven Pro"/>
                <a:ea typeface="Maven Pro"/>
                <a:cs typeface="Maven Pro"/>
                <a:sym typeface="Maven Pro"/>
              </a:rPr>
              <a:t>FAIR repositories</a:t>
            </a:r>
            <a:endParaRPr sz="1600">
              <a:solidFill>
                <a:schemeClr val="dk1"/>
              </a:solidFill>
              <a:latin typeface="Maven Pro Medium"/>
              <a:ea typeface="Maven Pro Medium"/>
              <a:cs typeface="Maven Pro Medium"/>
              <a:sym typeface="Maven Pro Medium"/>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Maven Pro"/>
              <a:ea typeface="Maven Pro"/>
              <a:cs typeface="Maven Pro"/>
              <a:sym typeface="Maven Pr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2080</Words>
  <Application>Microsoft Office PowerPoint</Application>
  <PresentationFormat>Presentación en pantalla (16:9)</PresentationFormat>
  <Paragraphs>314</Paragraphs>
  <Slides>28</Slides>
  <Notes>28</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28</vt:i4>
      </vt:variant>
    </vt:vector>
  </HeadingPairs>
  <TitlesOfParts>
    <vt:vector size="36" baseType="lpstr">
      <vt:lpstr>Maven Pro Medium</vt:lpstr>
      <vt:lpstr>Permanent Marker</vt:lpstr>
      <vt:lpstr>Calibri</vt:lpstr>
      <vt:lpstr>Maven Pro</vt:lpstr>
      <vt:lpstr>Arial</vt:lpstr>
      <vt:lpstr>Abel</vt:lpstr>
      <vt:lpstr>Simple Light</vt:lpstr>
      <vt:lpstr>Simple Light</vt:lpstr>
      <vt:lpstr>Informative Session on FAIR principles for Biomedical Research</vt:lpstr>
      <vt:lpstr>Outline</vt:lpstr>
      <vt:lpstr>Outline</vt:lpstr>
      <vt:lpstr>The FAIR Guiding Principles</vt:lpstr>
      <vt:lpstr>Outline</vt:lpstr>
      <vt:lpstr>FAIR in H2020</vt:lpstr>
      <vt:lpstr>FAIR in the current H2020 WP</vt:lpstr>
      <vt:lpstr>Use of FAIR data in Health</vt:lpstr>
      <vt:lpstr>Outline</vt:lpstr>
      <vt:lpstr>Open Data vs FAIR Data</vt:lpstr>
      <vt:lpstr>Outline</vt:lpstr>
      <vt:lpstr>FAIR metrics</vt:lpstr>
      <vt:lpstr>Outline</vt:lpstr>
      <vt:lpstr>FAIR repositories</vt:lpstr>
      <vt:lpstr>Outline</vt:lpstr>
      <vt:lpstr>Improving Health Research in EU through FAIR data</vt:lpstr>
      <vt:lpstr>Demonstrators</vt:lpstr>
      <vt:lpstr>Datasets</vt:lpstr>
      <vt:lpstr>FAIR4Health Vision</vt:lpstr>
      <vt:lpstr>Outline</vt:lpstr>
      <vt:lpstr>FAIRification workflow</vt:lpstr>
      <vt:lpstr>FAIRification workflow</vt:lpstr>
      <vt:lpstr>Outline</vt:lpstr>
      <vt:lpstr>Principles</vt:lpstr>
      <vt:lpstr>Guidelines: 10 Steps</vt:lpstr>
      <vt:lpstr>Guidelines: 10 Steps</vt:lpstr>
      <vt:lpstr>Key messages to take-away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Informative Session on FAIR principles for Biomedical Research</dc:title>
  <dc:creator>Nuñez Benjumea, Francisco</dc:creator>
  <cp:lastModifiedBy>Nuñez Benjumea, Francisco</cp:lastModifiedBy>
  <cp:revision>1</cp:revision>
  <dcterms:modified xsi:type="dcterms:W3CDTF">2019-11-11T12:34:12Z</dcterms:modified>
</cp:coreProperties>
</file>